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7"/>
  </p:notesMasterIdLst>
  <p:sldIdLst>
    <p:sldId id="256" r:id="rId2"/>
    <p:sldId id="267" r:id="rId3"/>
    <p:sldId id="276" r:id="rId4"/>
    <p:sldId id="257" r:id="rId5"/>
    <p:sldId id="320" r:id="rId6"/>
    <p:sldId id="258" r:id="rId7"/>
    <p:sldId id="262" r:id="rId8"/>
    <p:sldId id="263" r:id="rId9"/>
    <p:sldId id="284" r:id="rId10"/>
    <p:sldId id="313" r:id="rId11"/>
    <p:sldId id="317" r:id="rId12"/>
    <p:sldId id="318" r:id="rId13"/>
    <p:sldId id="319" r:id="rId14"/>
    <p:sldId id="289" r:id="rId15"/>
    <p:sldId id="281" r:id="rId16"/>
    <p:sldId id="271" r:id="rId17"/>
    <p:sldId id="293" r:id="rId18"/>
    <p:sldId id="294" r:id="rId19"/>
    <p:sldId id="295" r:id="rId20"/>
    <p:sldId id="299" r:id="rId21"/>
    <p:sldId id="300" r:id="rId22"/>
    <p:sldId id="301" r:id="rId23"/>
    <p:sldId id="302" r:id="rId24"/>
    <p:sldId id="303" r:id="rId25"/>
    <p:sldId id="304" r:id="rId26"/>
    <p:sldId id="305" r:id="rId27"/>
    <p:sldId id="310" r:id="rId28"/>
    <p:sldId id="311" r:id="rId29"/>
    <p:sldId id="312" r:id="rId30"/>
    <p:sldId id="307" r:id="rId31"/>
    <p:sldId id="308" r:id="rId32"/>
    <p:sldId id="309" r:id="rId33"/>
    <p:sldId id="260" r:id="rId34"/>
    <p:sldId id="306" r:id="rId35"/>
    <p:sldId id="278" r:id="rId36"/>
  </p:sldIdLst>
  <p:sldSz cx="9144000" cy="5143500" type="screen16x9"/>
  <p:notesSz cx="6858000" cy="9144000"/>
  <p:embeddedFontLst>
    <p:embeddedFont>
      <p:font typeface="Fira Sans Extra Condensed" panose="020B0604020202020204" charset="0"/>
      <p:regular r:id="rId38"/>
      <p:bold r:id="rId39"/>
      <p:italic r:id="rId40"/>
      <p:boldItalic r:id="rId41"/>
    </p:embeddedFont>
    <p:embeddedFont>
      <p:font typeface="Fira Sans Extra Condensed Medium" panose="020B0604020202020204" charset="0"/>
      <p:regular r:id="rId42"/>
      <p:bold r:id="rId43"/>
      <p:italic r:id="rId44"/>
      <p:boldItalic r:id="rId45"/>
    </p:embeddedFont>
    <p:embeddedFont>
      <p:font typeface="Fira Sans Extra Condensed SemiBold" panose="020B0604020202020204" charset="0"/>
      <p:regular r:id="rId46"/>
      <p:bold r:id="rId47"/>
      <p:italic r:id="rId48"/>
      <p:boldItalic r:id="rId49"/>
    </p:embeddedFont>
    <p:embeddedFont>
      <p:font typeface="Roboto" panose="020B0604020202020204" charset="0"/>
      <p:regular r:id="rId50"/>
      <p:bold r:id="rId51"/>
      <p:italic r:id="rId52"/>
      <p:boldItalic r:id="rId53"/>
    </p:embeddedFont>
    <p:embeddedFont>
      <p:font typeface="Calibri" panose="020F0502020204030204" pitchFamily="34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2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55" Type="http://schemas.openxmlformats.org/officeDocument/2006/relationships/font" Target="fonts/font1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4.fntdata"/><Relationship Id="rId54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font" Target="fonts/font16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2.fntdata"/><Relationship Id="rId57" Type="http://schemas.openxmlformats.org/officeDocument/2006/relationships/font" Target="fonts/font20.fntdata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font" Target="fonts/font15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font" Target="fonts/font19.fntdata"/><Relationship Id="rId8" Type="http://schemas.openxmlformats.org/officeDocument/2006/relationships/slide" Target="slides/slide7.xml"/><Relationship Id="rId51" Type="http://schemas.openxmlformats.org/officeDocument/2006/relationships/font" Target="fonts/font1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5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5DFAEA-3ED7-4E30-9DE1-0CEFD742CD94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0"/>
      <dgm:spPr/>
    </dgm:pt>
    <dgm:pt modelId="{823BC9FC-B1DA-4975-805B-ED09634F01D0}" type="pres">
      <dgm:prSet presAssocID="{315DFAEA-3ED7-4E30-9DE1-0CEFD742CD94}" presName="Name0" presStyleCnt="0">
        <dgm:presLayoutVars>
          <dgm:dir/>
          <dgm:resizeHandles val="exact"/>
        </dgm:presLayoutVars>
      </dgm:prSet>
      <dgm:spPr/>
    </dgm:pt>
    <dgm:pt modelId="{B9BBFCCB-5C38-4E21-9E37-C30230AC4019}" type="pres">
      <dgm:prSet presAssocID="{315DFAEA-3ED7-4E30-9DE1-0CEFD742CD94}" presName="arrow" presStyleLbl="bgShp" presStyleIdx="0" presStyleCnt="1" custLinFactNeighborX="5293" custLinFactNeighborY="5662"/>
      <dgm:spPr/>
    </dgm:pt>
    <dgm:pt modelId="{6D2DAEC0-F6C2-4F4A-95AE-2593C3A380DF}" type="pres">
      <dgm:prSet presAssocID="{315DFAEA-3ED7-4E30-9DE1-0CEFD742CD94}" presName="points" presStyleCnt="0"/>
      <dgm:spPr/>
    </dgm:pt>
  </dgm:ptLst>
  <dgm:cxnLst>
    <dgm:cxn modelId="{EEFE1936-AD11-41AC-A5D2-E110035285BF}" type="presOf" srcId="{315DFAEA-3ED7-4E30-9DE1-0CEFD742CD94}" destId="{823BC9FC-B1DA-4975-805B-ED09634F01D0}" srcOrd="0" destOrd="0" presId="urn:microsoft.com/office/officeart/2005/8/layout/hProcess11"/>
    <dgm:cxn modelId="{FFD53511-EC3B-4DBB-B2AB-D56D851030D9}" type="presParOf" srcId="{823BC9FC-B1DA-4975-805B-ED09634F01D0}" destId="{B9BBFCCB-5C38-4E21-9E37-C30230AC4019}" srcOrd="0" destOrd="0" presId="urn:microsoft.com/office/officeart/2005/8/layout/hProcess11"/>
    <dgm:cxn modelId="{F129C708-E5C2-410A-81A6-6CAB65826FAB}" type="presParOf" srcId="{823BC9FC-B1DA-4975-805B-ED09634F01D0}" destId="{6D2DAEC0-F6C2-4F4A-95AE-2593C3A380DF}" srcOrd="1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BBFCCB-5C38-4E21-9E37-C30230AC4019}">
      <dsp:nvSpPr>
        <dsp:cNvPr id="0" name=""/>
        <dsp:cNvSpPr/>
      </dsp:nvSpPr>
      <dsp:spPr>
        <a:xfrm>
          <a:off x="0" y="661667"/>
          <a:ext cx="2075155" cy="820296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363959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8d1d11c1ec_0_1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8d1d11c1ec_0_1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47318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8ea1cd33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8ea1cd33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884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g8e8b782381_0_2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" name="Google Shape;1325;g8e8b782381_0_2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39822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g8a1b6e5601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" name="Google Shape;827;g8a1b6e5601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25017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8e8b782381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8e8b782381_0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42206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8a1b6e5601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8a1b6e5601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68676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" name="Google Shape;1167;g8e8b782381_0_9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8" name="Google Shape;1168;g8e8b782381_0_9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0209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8bc00f6a12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8bc00f6a12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3089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Google Shape;1048;g8e8b782381_0_18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Google Shape;1049;g8e8b782381_0_18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31995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8a1b6e5601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8a1b6e5601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72032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" name="Google Shape;1189;g8bc00f6a12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0" name="Google Shape;1190;g8bc00f6a12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9233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e8b782381_0_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8e8b782381_0_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95647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8e8b782381_0_1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8e8b782381_0_1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79981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8a1b6e560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8a1b6e560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68483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Google Shape;1457;g8bc00f6a1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8" name="Google Shape;1458;g8bc00f6a1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4055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717025" y="1280400"/>
            <a:ext cx="3436500" cy="21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 sz="52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17025" y="3445200"/>
            <a:ext cx="3945300" cy="4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Medium"/>
              <a:buNone/>
              <a:defRPr sz="28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beta.openai.com/playground?model%3Ddavinci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illyfacts.com/convert-image-to-text-optical-character-recognition-ocr-using-php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youtube.com/watch?v=CJM7elK-01I&amp;t=580s" TargetMode="External"/></Relationships>
</file>

<file path=ppt/slides/_rels/slide3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1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717025" y="1280400"/>
            <a:ext cx="3436500" cy="216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Smart Healthcare Sytem</a:t>
            </a:r>
            <a:endParaRPr sz="3600" dirty="0"/>
          </a:p>
        </p:txBody>
      </p:sp>
      <p:grpSp>
        <p:nvGrpSpPr>
          <p:cNvPr id="57" name="Google Shape;57;p15"/>
          <p:cNvGrpSpPr/>
          <p:nvPr/>
        </p:nvGrpSpPr>
        <p:grpSpPr>
          <a:xfrm rot="1578645" flipH="1">
            <a:off x="2731727" y="1134112"/>
            <a:ext cx="1566930" cy="1715068"/>
            <a:chOff x="4718425" y="934625"/>
            <a:chExt cx="1467100" cy="1605800"/>
          </a:xfrm>
        </p:grpSpPr>
        <p:cxnSp>
          <p:nvCxnSpPr>
            <p:cNvPr id="58" name="Google Shape;58;p15"/>
            <p:cNvCxnSpPr/>
            <p:nvPr/>
          </p:nvCxnSpPr>
          <p:spPr>
            <a:xfrm>
              <a:off x="5119625" y="1316725"/>
              <a:ext cx="1065900" cy="12237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9" name="Google Shape;59;p15"/>
            <p:cNvSpPr/>
            <p:nvPr/>
          </p:nvSpPr>
          <p:spPr>
            <a:xfrm>
              <a:off x="4718425" y="934625"/>
              <a:ext cx="826800" cy="826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5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60" name="Google Shape;60;p15"/>
          <p:cNvGrpSpPr/>
          <p:nvPr/>
        </p:nvGrpSpPr>
        <p:grpSpPr>
          <a:xfrm rot="1578645" flipH="1">
            <a:off x="1209287" y="2129531"/>
            <a:ext cx="883060" cy="1781848"/>
            <a:chOff x="6176375" y="2540550"/>
            <a:chExt cx="826800" cy="1668325"/>
          </a:xfrm>
        </p:grpSpPr>
        <p:cxnSp>
          <p:nvCxnSpPr>
            <p:cNvPr id="61" name="Google Shape;61;p15"/>
            <p:cNvCxnSpPr/>
            <p:nvPr/>
          </p:nvCxnSpPr>
          <p:spPr>
            <a:xfrm rot="10800000">
              <a:off x="6190500" y="2540550"/>
              <a:ext cx="406200" cy="12810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2" name="Google Shape;62;p15"/>
            <p:cNvSpPr/>
            <p:nvPr/>
          </p:nvSpPr>
          <p:spPr>
            <a:xfrm>
              <a:off x="6176375" y="3382075"/>
              <a:ext cx="826800" cy="826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5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63" name="Google Shape;63;p15"/>
          <p:cNvGrpSpPr/>
          <p:nvPr/>
        </p:nvGrpSpPr>
        <p:grpSpPr>
          <a:xfrm rot="1578645" flipH="1">
            <a:off x="2276008" y="697150"/>
            <a:ext cx="709717" cy="1720355"/>
            <a:chOff x="6042175" y="934625"/>
            <a:chExt cx="664500" cy="1610750"/>
          </a:xfrm>
        </p:grpSpPr>
        <p:cxnSp>
          <p:nvCxnSpPr>
            <p:cNvPr id="64" name="Google Shape;64;p15"/>
            <p:cNvCxnSpPr/>
            <p:nvPr/>
          </p:nvCxnSpPr>
          <p:spPr>
            <a:xfrm flipH="1">
              <a:off x="6190500" y="1278475"/>
              <a:ext cx="191100" cy="12669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5" name="Google Shape;65;p15"/>
            <p:cNvSpPr/>
            <p:nvPr/>
          </p:nvSpPr>
          <p:spPr>
            <a:xfrm>
              <a:off x="6042175" y="934625"/>
              <a:ext cx="664500" cy="664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5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66" name="Google Shape;66;p15"/>
          <p:cNvGrpSpPr/>
          <p:nvPr/>
        </p:nvGrpSpPr>
        <p:grpSpPr>
          <a:xfrm rot="1578645" flipH="1">
            <a:off x="722626" y="1237720"/>
            <a:ext cx="1983628" cy="780902"/>
            <a:chOff x="6185550" y="1814200"/>
            <a:chExt cx="1857250" cy="731150"/>
          </a:xfrm>
        </p:grpSpPr>
        <p:cxnSp>
          <p:nvCxnSpPr>
            <p:cNvPr id="67" name="Google Shape;67;p15"/>
            <p:cNvCxnSpPr/>
            <p:nvPr/>
          </p:nvCxnSpPr>
          <p:spPr>
            <a:xfrm flipH="1">
              <a:off x="6185550" y="2158050"/>
              <a:ext cx="1534500" cy="387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68" name="Google Shape;68;p15"/>
            <p:cNvSpPr/>
            <p:nvPr/>
          </p:nvSpPr>
          <p:spPr>
            <a:xfrm>
              <a:off x="7378300" y="1814200"/>
              <a:ext cx="664500" cy="664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5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69" name="Google Shape;69;p15"/>
          <p:cNvGrpSpPr/>
          <p:nvPr/>
        </p:nvGrpSpPr>
        <p:grpSpPr>
          <a:xfrm rot="1578645" flipH="1">
            <a:off x="2109021" y="2795838"/>
            <a:ext cx="1944805" cy="975633"/>
            <a:chOff x="4369400" y="2545175"/>
            <a:chExt cx="1820900" cy="913475"/>
          </a:xfrm>
        </p:grpSpPr>
        <p:cxnSp>
          <p:nvCxnSpPr>
            <p:cNvPr id="70" name="Google Shape;70;p15"/>
            <p:cNvCxnSpPr/>
            <p:nvPr/>
          </p:nvCxnSpPr>
          <p:spPr>
            <a:xfrm rot="10800000" flipH="1">
              <a:off x="4689400" y="2545175"/>
              <a:ext cx="1500900" cy="592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1" name="Google Shape;71;p15"/>
            <p:cNvSpPr/>
            <p:nvPr/>
          </p:nvSpPr>
          <p:spPr>
            <a:xfrm>
              <a:off x="4369400" y="2794150"/>
              <a:ext cx="664500" cy="664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5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2" name="Google Shape;72;p15"/>
          <p:cNvGrpSpPr/>
          <p:nvPr/>
        </p:nvGrpSpPr>
        <p:grpSpPr>
          <a:xfrm rot="1578645" flipH="1">
            <a:off x="1980644" y="2609568"/>
            <a:ext cx="1276075" cy="1710769"/>
            <a:chOff x="4995600" y="2545225"/>
            <a:chExt cx="1194775" cy="1601775"/>
          </a:xfrm>
        </p:grpSpPr>
        <p:cxnSp>
          <p:nvCxnSpPr>
            <p:cNvPr id="73" name="Google Shape;73;p15"/>
            <p:cNvCxnSpPr/>
            <p:nvPr/>
          </p:nvCxnSpPr>
          <p:spPr>
            <a:xfrm rot="10800000" flipH="1">
              <a:off x="5325175" y="2545225"/>
              <a:ext cx="865200" cy="13050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4" name="Google Shape;74;p15"/>
            <p:cNvSpPr/>
            <p:nvPr/>
          </p:nvSpPr>
          <p:spPr>
            <a:xfrm>
              <a:off x="4995600" y="3482500"/>
              <a:ext cx="664500" cy="664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5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75" name="Google Shape;75;p15"/>
          <p:cNvGrpSpPr/>
          <p:nvPr/>
        </p:nvGrpSpPr>
        <p:grpSpPr>
          <a:xfrm rot="1578645" flipH="1">
            <a:off x="966801" y="2074508"/>
            <a:ext cx="1383493" cy="664004"/>
            <a:chOff x="6190400" y="2545375"/>
            <a:chExt cx="1295350" cy="621700"/>
          </a:xfrm>
        </p:grpSpPr>
        <p:cxnSp>
          <p:nvCxnSpPr>
            <p:cNvPr id="76" name="Google Shape;76;p15"/>
            <p:cNvCxnSpPr/>
            <p:nvPr/>
          </p:nvCxnSpPr>
          <p:spPr>
            <a:xfrm rot="10800000">
              <a:off x="6190400" y="2545375"/>
              <a:ext cx="1085100" cy="4014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77" name="Google Shape;77;p15"/>
            <p:cNvSpPr/>
            <p:nvPr/>
          </p:nvSpPr>
          <p:spPr>
            <a:xfrm>
              <a:off x="7031550" y="2712875"/>
              <a:ext cx="454200" cy="454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" name="Google Shape;78;p15"/>
          <p:cNvGrpSpPr/>
          <p:nvPr/>
        </p:nvGrpSpPr>
        <p:grpSpPr>
          <a:xfrm rot="1578645" flipH="1">
            <a:off x="2459157" y="2311074"/>
            <a:ext cx="1561911" cy="485107"/>
            <a:chOff x="4718425" y="2096250"/>
            <a:chExt cx="1462400" cy="454200"/>
          </a:xfrm>
        </p:grpSpPr>
        <p:cxnSp>
          <p:nvCxnSpPr>
            <p:cNvPr id="79" name="Google Shape;79;p15"/>
            <p:cNvCxnSpPr/>
            <p:nvPr/>
          </p:nvCxnSpPr>
          <p:spPr>
            <a:xfrm>
              <a:off x="4947525" y="2334900"/>
              <a:ext cx="1233300" cy="205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0" name="Google Shape;80;p15"/>
            <p:cNvSpPr/>
            <p:nvPr/>
          </p:nvSpPr>
          <p:spPr>
            <a:xfrm>
              <a:off x="4718425" y="2096250"/>
              <a:ext cx="454200" cy="454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" name="Google Shape;81;p15"/>
          <p:cNvGrpSpPr/>
          <p:nvPr/>
        </p:nvGrpSpPr>
        <p:grpSpPr>
          <a:xfrm rot="1578645" flipH="1">
            <a:off x="1621588" y="1113610"/>
            <a:ext cx="1113158" cy="1112690"/>
            <a:chOff x="6185500" y="1498650"/>
            <a:chExt cx="1042238" cy="1041800"/>
          </a:xfrm>
        </p:grpSpPr>
        <p:cxnSp>
          <p:nvCxnSpPr>
            <p:cNvPr id="82" name="Google Shape;82;p15"/>
            <p:cNvCxnSpPr/>
            <p:nvPr/>
          </p:nvCxnSpPr>
          <p:spPr>
            <a:xfrm flipH="1">
              <a:off x="6185500" y="1746950"/>
              <a:ext cx="822300" cy="7935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3" name="Google Shape;83;p15"/>
            <p:cNvSpPr/>
            <p:nvPr/>
          </p:nvSpPr>
          <p:spPr>
            <a:xfrm>
              <a:off x="6773538" y="1498650"/>
              <a:ext cx="454200" cy="454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" name="Google Shape;84;p15"/>
          <p:cNvGrpSpPr/>
          <p:nvPr/>
        </p:nvGrpSpPr>
        <p:grpSpPr>
          <a:xfrm rot="1578645" flipH="1">
            <a:off x="1819727" y="1791398"/>
            <a:ext cx="1250896" cy="1250896"/>
            <a:chOff x="5587975" y="1952850"/>
            <a:chExt cx="1171200" cy="1171200"/>
          </a:xfrm>
        </p:grpSpPr>
        <p:sp>
          <p:nvSpPr>
            <p:cNvPr id="85" name="Google Shape;85;p15"/>
            <p:cNvSpPr/>
            <p:nvPr/>
          </p:nvSpPr>
          <p:spPr>
            <a:xfrm>
              <a:off x="5587975" y="1952850"/>
              <a:ext cx="1171200" cy="1171200"/>
            </a:xfrm>
            <a:prstGeom prst="ellipse">
              <a:avLst/>
            </a:prstGeom>
            <a:solidFill>
              <a:srgbClr val="FFFFFF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5673875" y="2038750"/>
              <a:ext cx="999300" cy="999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/>
            </a:p>
          </p:txBody>
        </p:sp>
      </p:grpSp>
      <p:grpSp>
        <p:nvGrpSpPr>
          <p:cNvPr id="87" name="Google Shape;87;p15"/>
          <p:cNvGrpSpPr/>
          <p:nvPr/>
        </p:nvGrpSpPr>
        <p:grpSpPr>
          <a:xfrm>
            <a:off x="2154992" y="2116967"/>
            <a:ext cx="580986" cy="579903"/>
            <a:chOff x="1421638" y="4125629"/>
            <a:chExt cx="374709" cy="374010"/>
          </a:xfrm>
        </p:grpSpPr>
        <p:sp>
          <p:nvSpPr>
            <p:cNvPr id="88" name="Google Shape;88;p15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7790" y="3054403"/>
            <a:ext cx="3435174" cy="17828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AGILE METHODOLOGY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497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GANTT CHART-EXCEL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 rotWithShape="1">
          <a:blip r:embed="rId2"/>
          <a:srcRect l="672" r="1120"/>
          <a:stretch/>
        </p:blipFill>
        <p:spPr>
          <a:xfrm>
            <a:off x="630315" y="1477787"/>
            <a:ext cx="7785716" cy="3129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812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DOCUMENTATION-OPEN AI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10275" y="1677880"/>
            <a:ext cx="8140762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Fira Sans Extra Condensed" panose="020B0604020202020204" charset="0"/>
              </a:rPr>
              <a:t>Proposal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Fira Sans Extra Condensed" panose="020B0604020202020204" charset="0"/>
              </a:rPr>
              <a:t>Software requirement specification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Fira Sans Extra Condensed" panose="020B0604020202020204" charset="0"/>
              </a:rPr>
              <a:t>Feasibility Study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Fira Sans Extra Condensed" panose="020B0604020202020204" charset="0"/>
              </a:rPr>
              <a:t>Software Design Specifications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Fira Sans Extra Condensed" panose="020B0604020202020204" charset="0"/>
              </a:rPr>
              <a:t>Program development document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Fira Sans Extra Condensed" panose="020B0604020202020204" charset="0"/>
              </a:rPr>
              <a:t>Data flow diagrams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Fira Sans Extra Condensed" panose="020B0604020202020204" charset="0"/>
              </a:rPr>
              <a:t>Use-case Diagrams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Fira Sans Extra Condensed" panose="020B0604020202020204" charset="0"/>
              </a:rPr>
              <a:t>Final project report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Fira Sans Extra Condensed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 smtClean="0">
              <a:latin typeface="Fira Sans Extra Condensed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latin typeface="Fira Sans Extra Condensed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Fira Sans Extra Condensed" panose="020B0604020202020204" charset="0"/>
              </a:rPr>
              <a:t>…GitHub Link: </a:t>
            </a:r>
          </a:p>
          <a:p>
            <a:endParaRPr lang="en-US" sz="1600" dirty="0">
              <a:latin typeface="Fira Sans Extra Condense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1905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2316" y="332463"/>
            <a:ext cx="7723500" cy="481200"/>
          </a:xfrm>
        </p:spPr>
        <p:txBody>
          <a:bodyPr/>
          <a:lstStyle/>
          <a:p>
            <a:r>
              <a:rPr lang="en-US" dirty="0" smtClean="0"/>
              <a:t>OPEN AI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819" y="1257547"/>
            <a:ext cx="7308493" cy="363048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33547" y="881716"/>
            <a:ext cx="398698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Fira Sans Extra Condensed" panose="020B0604020202020204" charset="0"/>
                <a:hlinkClick r:id="rId3"/>
              </a:rPr>
              <a:t>https://</a:t>
            </a:r>
            <a:r>
              <a:rPr lang="en-US" dirty="0" smtClean="0">
                <a:latin typeface="Fira Sans Extra Condensed" panose="020B0604020202020204" charset="0"/>
                <a:hlinkClick r:id="rId3"/>
              </a:rPr>
              <a:t>beta.openai.com/playground?model%3Ddavinci</a:t>
            </a:r>
            <a:endParaRPr lang="en-US" dirty="0" smtClean="0">
              <a:latin typeface="Fira Sans Extra Condensed" panose="020B0604020202020204" charset="0"/>
            </a:endParaRPr>
          </a:p>
          <a:p>
            <a:endParaRPr lang="en-US" dirty="0">
              <a:latin typeface="Fira Sans Extra Condense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27307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1"/>
          <p:cNvSpPr txBox="1">
            <a:spLocks noGrp="1"/>
          </p:cNvSpPr>
          <p:nvPr>
            <p:ph type="title"/>
          </p:nvPr>
        </p:nvSpPr>
        <p:spPr>
          <a:xfrm>
            <a:off x="353245" y="306417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FEASIBILITY-</a:t>
            </a:r>
            <a:r>
              <a:rPr lang="en" dirty="0" smtClean="0"/>
              <a:t>SECURITY</a:t>
            </a:r>
            <a:endParaRPr dirty="0"/>
          </a:p>
        </p:txBody>
      </p:sp>
      <p:sp>
        <p:nvSpPr>
          <p:cNvPr id="1363" name="Google Shape;1363;p41"/>
          <p:cNvSpPr/>
          <p:nvPr/>
        </p:nvSpPr>
        <p:spPr>
          <a:xfrm>
            <a:off x="5423205" y="3871484"/>
            <a:ext cx="1732847" cy="411300"/>
          </a:xfrm>
          <a:prstGeom prst="round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700" dirty="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Login ID</a:t>
            </a:r>
            <a:endParaRPr dirty="0"/>
          </a:p>
        </p:txBody>
      </p:sp>
      <p:sp>
        <p:nvSpPr>
          <p:cNvPr id="1366" name="Google Shape;1366;p41"/>
          <p:cNvSpPr/>
          <p:nvPr/>
        </p:nvSpPr>
        <p:spPr>
          <a:xfrm>
            <a:off x="3577852" y="2360264"/>
            <a:ext cx="1274287" cy="945294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dirty="0" smtClean="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Security</a:t>
            </a:r>
            <a:endParaRPr dirty="0"/>
          </a:p>
        </p:txBody>
      </p:sp>
      <p:grpSp>
        <p:nvGrpSpPr>
          <p:cNvPr id="1371" name="Google Shape;1371;p41"/>
          <p:cNvGrpSpPr/>
          <p:nvPr/>
        </p:nvGrpSpPr>
        <p:grpSpPr>
          <a:xfrm>
            <a:off x="4734075" y="1421222"/>
            <a:ext cx="2335430" cy="899931"/>
            <a:chOff x="4734075" y="1421223"/>
            <a:chExt cx="2335430" cy="899931"/>
          </a:xfrm>
        </p:grpSpPr>
        <p:sp>
          <p:nvSpPr>
            <p:cNvPr id="1372" name="Google Shape;1372;p41"/>
            <p:cNvSpPr/>
            <p:nvPr/>
          </p:nvSpPr>
          <p:spPr>
            <a:xfrm>
              <a:off x="5423205" y="1421223"/>
              <a:ext cx="1646300" cy="412402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>
                <a:buClr>
                  <a:schemeClr val="dk1"/>
                </a:buClr>
                <a:buSzPts val="1100"/>
              </a:pPr>
              <a:r>
                <a:rPr lang="en-US" sz="17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Admin Authority</a:t>
              </a:r>
              <a:endParaRPr dirty="0"/>
            </a:p>
          </p:txBody>
        </p:sp>
        <p:sp>
          <p:nvSpPr>
            <p:cNvPr id="1373" name="Google Shape;1373;p41"/>
            <p:cNvSpPr/>
            <p:nvPr/>
          </p:nvSpPr>
          <p:spPr>
            <a:xfrm>
              <a:off x="4734075" y="1909825"/>
              <a:ext cx="1318708" cy="411329"/>
            </a:xfrm>
            <a:custGeom>
              <a:avLst/>
              <a:gdLst/>
              <a:ahLst/>
              <a:cxnLst/>
              <a:rect l="l" t="t" r="r" b="b"/>
              <a:pathLst>
                <a:path w="55507" h="15181" fill="none" extrusionOk="0">
                  <a:moveTo>
                    <a:pt x="0" y="15181"/>
                  </a:moveTo>
                  <a:lnTo>
                    <a:pt x="0" y="5810"/>
                  </a:lnTo>
                  <a:lnTo>
                    <a:pt x="55507" y="5810"/>
                  </a:lnTo>
                  <a:lnTo>
                    <a:pt x="55507" y="0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7" name="Google Shape;1377;p41"/>
          <p:cNvSpPr/>
          <p:nvPr/>
        </p:nvSpPr>
        <p:spPr>
          <a:xfrm>
            <a:off x="4734075" y="3344669"/>
            <a:ext cx="1318708" cy="411356"/>
          </a:xfrm>
          <a:custGeom>
            <a:avLst/>
            <a:gdLst/>
            <a:ahLst/>
            <a:cxnLst/>
            <a:rect l="l" t="t" r="r" b="b"/>
            <a:pathLst>
              <a:path w="55507" h="15182" fill="none" extrusionOk="0">
                <a:moveTo>
                  <a:pt x="0" y="1"/>
                </a:moveTo>
                <a:lnTo>
                  <a:pt x="0" y="9371"/>
                </a:lnTo>
                <a:lnTo>
                  <a:pt x="55507" y="9371"/>
                </a:lnTo>
                <a:lnTo>
                  <a:pt x="55507" y="15181"/>
                </a:lnTo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1190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9" name="Google Shape;1379;p41"/>
          <p:cNvGrpSpPr/>
          <p:nvPr/>
        </p:nvGrpSpPr>
        <p:grpSpPr>
          <a:xfrm>
            <a:off x="1667300" y="1422325"/>
            <a:ext cx="1910552" cy="898829"/>
            <a:chOff x="2492924" y="1422325"/>
            <a:chExt cx="1910552" cy="898829"/>
          </a:xfrm>
        </p:grpSpPr>
        <p:sp>
          <p:nvSpPr>
            <p:cNvPr id="1380" name="Google Shape;1380;p41"/>
            <p:cNvSpPr/>
            <p:nvPr/>
          </p:nvSpPr>
          <p:spPr>
            <a:xfrm>
              <a:off x="2492924" y="1422325"/>
              <a:ext cx="1732847" cy="411300"/>
            </a:xfrm>
            <a:prstGeom prst="roundRect">
              <a:avLst>
                <a:gd name="adj" fmla="val 16667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>
                <a:buClr>
                  <a:schemeClr val="dk1"/>
                </a:buClr>
                <a:buSzPts val="1100"/>
              </a:pPr>
              <a:r>
                <a:rPr lang="en-US" sz="17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Patient Identification</a:t>
              </a:r>
              <a:endParaRPr dirty="0"/>
            </a:p>
          </p:txBody>
        </p:sp>
        <p:sp>
          <p:nvSpPr>
            <p:cNvPr id="1381" name="Google Shape;1381;p41"/>
            <p:cNvSpPr/>
            <p:nvPr/>
          </p:nvSpPr>
          <p:spPr>
            <a:xfrm>
              <a:off x="3084776" y="1909825"/>
              <a:ext cx="1318700" cy="411329"/>
            </a:xfrm>
            <a:custGeom>
              <a:avLst/>
              <a:gdLst/>
              <a:ahLst/>
              <a:cxnLst/>
              <a:rect l="l" t="t" r="r" b="b"/>
              <a:pathLst>
                <a:path w="55495" h="15181" fill="none" extrusionOk="0">
                  <a:moveTo>
                    <a:pt x="0" y="0"/>
                  </a:moveTo>
                  <a:lnTo>
                    <a:pt x="0" y="6144"/>
                  </a:lnTo>
                  <a:lnTo>
                    <a:pt x="55495" y="6144"/>
                  </a:lnTo>
                  <a:lnTo>
                    <a:pt x="55495" y="15181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3" name="Google Shape;1383;p41"/>
          <p:cNvGrpSpPr/>
          <p:nvPr/>
        </p:nvGrpSpPr>
        <p:grpSpPr>
          <a:xfrm>
            <a:off x="1589502" y="3305981"/>
            <a:ext cx="1988350" cy="900087"/>
            <a:chOff x="2415126" y="3344669"/>
            <a:chExt cx="1988350" cy="900087"/>
          </a:xfrm>
        </p:grpSpPr>
        <p:sp>
          <p:nvSpPr>
            <p:cNvPr id="1384" name="Google Shape;1384;p41"/>
            <p:cNvSpPr/>
            <p:nvPr/>
          </p:nvSpPr>
          <p:spPr>
            <a:xfrm>
              <a:off x="2415126" y="3795328"/>
              <a:ext cx="1789790" cy="449428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>
                <a:buClr>
                  <a:schemeClr val="dk1"/>
                </a:buClr>
                <a:buSzPts val="1100"/>
              </a:pPr>
              <a:r>
                <a:rPr lang="en-US" sz="1700" dirty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Modifications</a:t>
              </a:r>
              <a:endParaRPr dirty="0"/>
            </a:p>
          </p:txBody>
        </p:sp>
        <p:sp>
          <p:nvSpPr>
            <p:cNvPr id="1385" name="Google Shape;1385;p41"/>
            <p:cNvSpPr/>
            <p:nvPr/>
          </p:nvSpPr>
          <p:spPr>
            <a:xfrm>
              <a:off x="3084776" y="3344669"/>
              <a:ext cx="1318700" cy="411356"/>
            </a:xfrm>
            <a:custGeom>
              <a:avLst/>
              <a:gdLst/>
              <a:ahLst/>
              <a:cxnLst/>
              <a:rect l="l" t="t" r="r" b="b"/>
              <a:pathLst>
                <a:path w="55495" h="15182" fill="none" extrusionOk="0">
                  <a:moveTo>
                    <a:pt x="0" y="15181"/>
                  </a:moveTo>
                  <a:lnTo>
                    <a:pt x="0" y="9026"/>
                  </a:lnTo>
                  <a:lnTo>
                    <a:pt x="55495" y="9026"/>
                  </a:lnTo>
                  <a:lnTo>
                    <a:pt x="55495" y="1"/>
                  </a:lnTo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64877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Google Shape;1327;p40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FEASIBILTY-PERFORMANCE</a:t>
            </a:r>
            <a:endParaRPr dirty="0"/>
          </a:p>
        </p:txBody>
      </p:sp>
      <p:grpSp>
        <p:nvGrpSpPr>
          <p:cNvPr id="1328" name="Google Shape;1328;p40"/>
          <p:cNvGrpSpPr/>
          <p:nvPr/>
        </p:nvGrpSpPr>
        <p:grpSpPr>
          <a:xfrm>
            <a:off x="2017063" y="1300471"/>
            <a:ext cx="6416700" cy="659659"/>
            <a:chOff x="2017063" y="1300471"/>
            <a:chExt cx="6416700" cy="659659"/>
          </a:xfrm>
        </p:grpSpPr>
        <p:cxnSp>
          <p:nvCxnSpPr>
            <p:cNvPr id="1329" name="Google Shape;1329;p40"/>
            <p:cNvCxnSpPr>
              <a:stCxn id="1330" idx="1"/>
            </p:cNvCxnSpPr>
            <p:nvPr/>
          </p:nvCxnSpPr>
          <p:spPr>
            <a:xfrm flipH="1">
              <a:off x="2476870" y="1561288"/>
              <a:ext cx="2109855" cy="126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31" name="Google Shape;1331;p40"/>
            <p:cNvSpPr/>
            <p:nvPr/>
          </p:nvSpPr>
          <p:spPr>
            <a:xfrm>
              <a:off x="2017063" y="1837786"/>
              <a:ext cx="653979" cy="122344"/>
            </a:xfrm>
            <a:custGeom>
              <a:avLst/>
              <a:gdLst/>
              <a:ahLst/>
              <a:cxnLst/>
              <a:rect l="l" t="t" r="r" b="b"/>
              <a:pathLst>
                <a:path w="26230" h="4907" extrusionOk="0">
                  <a:moveTo>
                    <a:pt x="14240" y="1"/>
                  </a:moveTo>
                  <a:lnTo>
                    <a:pt x="0" y="3454"/>
                  </a:lnTo>
                  <a:lnTo>
                    <a:pt x="17657" y="4906"/>
                  </a:lnTo>
                  <a:lnTo>
                    <a:pt x="26230" y="1144"/>
                  </a:lnTo>
                  <a:lnTo>
                    <a:pt x="14240" y="1"/>
                  </a:lnTo>
                  <a:close/>
                </a:path>
              </a:pathLst>
            </a:custGeom>
            <a:solidFill>
              <a:srgbClr val="FBB831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0"/>
            <p:cNvSpPr/>
            <p:nvPr/>
          </p:nvSpPr>
          <p:spPr>
            <a:xfrm>
              <a:off x="4586725" y="1341388"/>
              <a:ext cx="1260600" cy="4398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 smtClea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Response Time</a:t>
              </a:r>
              <a:endParaRPr sz="17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332" name="Google Shape;1332;p40"/>
            <p:cNvSpPr/>
            <p:nvPr/>
          </p:nvSpPr>
          <p:spPr>
            <a:xfrm>
              <a:off x="2017063" y="1300471"/>
              <a:ext cx="653979" cy="565818"/>
            </a:xfrm>
            <a:custGeom>
              <a:avLst/>
              <a:gdLst/>
              <a:ahLst/>
              <a:cxnLst/>
              <a:rect l="l" t="t" r="r" b="b"/>
              <a:pathLst>
                <a:path w="26230" h="22694" extrusionOk="0">
                  <a:moveTo>
                    <a:pt x="13109" y="0"/>
                  </a:moveTo>
                  <a:lnTo>
                    <a:pt x="0" y="22694"/>
                  </a:lnTo>
                  <a:lnTo>
                    <a:pt x="26230" y="22694"/>
                  </a:lnTo>
                  <a:lnTo>
                    <a:pt x="131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0"/>
            <p:cNvSpPr txBox="1"/>
            <p:nvPr/>
          </p:nvSpPr>
          <p:spPr>
            <a:xfrm>
              <a:off x="6168763" y="1341388"/>
              <a:ext cx="22650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en-US" sz="1200" dirty="0" smtClean="0">
                  <a:latin typeface="Roboto"/>
                  <a:ea typeface="Roboto"/>
                  <a:cs typeface="Roboto"/>
                  <a:sym typeface="Roboto"/>
                </a:rPr>
                <a:t>Acknowledgment 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in just few seconds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34" name="Google Shape;1334;p40"/>
          <p:cNvGrpSpPr/>
          <p:nvPr/>
        </p:nvGrpSpPr>
        <p:grpSpPr>
          <a:xfrm>
            <a:off x="1690361" y="1941116"/>
            <a:ext cx="6743402" cy="646594"/>
            <a:chOff x="1690361" y="1923881"/>
            <a:chExt cx="6743402" cy="646594"/>
          </a:xfrm>
        </p:grpSpPr>
        <p:cxnSp>
          <p:nvCxnSpPr>
            <p:cNvPr id="1335" name="Google Shape;1335;p40"/>
            <p:cNvCxnSpPr>
              <a:stCxn id="1336" idx="1"/>
            </p:cNvCxnSpPr>
            <p:nvPr/>
          </p:nvCxnSpPr>
          <p:spPr>
            <a:xfrm flipH="1">
              <a:off x="2778711" y="2163298"/>
              <a:ext cx="1808761" cy="4902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37" name="Google Shape;1337;p40"/>
            <p:cNvSpPr/>
            <p:nvPr/>
          </p:nvSpPr>
          <p:spPr>
            <a:xfrm>
              <a:off x="1690361" y="2446062"/>
              <a:ext cx="1307361" cy="124413"/>
            </a:xfrm>
            <a:custGeom>
              <a:avLst/>
              <a:gdLst/>
              <a:ahLst/>
              <a:cxnLst/>
              <a:rect l="l" t="t" r="r" b="b"/>
              <a:pathLst>
                <a:path w="52436" h="4990" extrusionOk="0">
                  <a:moveTo>
                    <a:pt x="24837" y="1"/>
                  </a:moveTo>
                  <a:lnTo>
                    <a:pt x="0" y="3930"/>
                  </a:lnTo>
                  <a:lnTo>
                    <a:pt x="40744" y="4989"/>
                  </a:lnTo>
                  <a:lnTo>
                    <a:pt x="52436" y="1751"/>
                  </a:lnTo>
                  <a:lnTo>
                    <a:pt x="24837" y="1"/>
                  </a:lnTo>
                  <a:close/>
                </a:path>
              </a:pathLst>
            </a:custGeom>
            <a:solidFill>
              <a:srgbClr val="FB8569">
                <a:alpha val="5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0"/>
            <p:cNvSpPr/>
            <p:nvPr/>
          </p:nvSpPr>
          <p:spPr>
            <a:xfrm>
              <a:off x="4587472" y="1930846"/>
              <a:ext cx="1260600" cy="464903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 smtClea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Capacity</a:t>
              </a:r>
              <a:endParaRPr sz="17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338" name="Google Shape;1338;p40"/>
            <p:cNvSpPr/>
            <p:nvPr/>
          </p:nvSpPr>
          <p:spPr>
            <a:xfrm>
              <a:off x="1690361" y="1923881"/>
              <a:ext cx="1307361" cy="565818"/>
            </a:xfrm>
            <a:custGeom>
              <a:avLst/>
              <a:gdLst/>
              <a:ahLst/>
              <a:cxnLst/>
              <a:rect l="l" t="t" r="r" b="b"/>
              <a:pathLst>
                <a:path w="52436" h="22694" extrusionOk="0">
                  <a:moveTo>
                    <a:pt x="13097" y="1"/>
                  </a:moveTo>
                  <a:lnTo>
                    <a:pt x="0" y="22694"/>
                  </a:lnTo>
                  <a:lnTo>
                    <a:pt x="52436" y="22694"/>
                  </a:lnTo>
                  <a:lnTo>
                    <a:pt x="393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0"/>
            <p:cNvSpPr txBox="1"/>
            <p:nvPr/>
          </p:nvSpPr>
          <p:spPr>
            <a:xfrm>
              <a:off x="6168763" y="1959836"/>
              <a:ext cx="22650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We aim to accom</a:t>
              </a:r>
              <a:r>
                <a:rPr lang="en-US" sz="1200" dirty="0" smtClean="0">
                  <a:latin typeface="Roboto"/>
                  <a:ea typeface="Roboto"/>
                  <a:cs typeface="Roboto"/>
                  <a:sym typeface="Roboto"/>
                </a:rPr>
                <a:t>m</a:t>
              </a: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odate 40-50 users at a time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40" name="Google Shape;1340;p40"/>
          <p:cNvGrpSpPr/>
          <p:nvPr/>
        </p:nvGrpSpPr>
        <p:grpSpPr>
          <a:xfrm>
            <a:off x="1363660" y="2544025"/>
            <a:ext cx="7070103" cy="685762"/>
            <a:chOff x="1363660" y="2544025"/>
            <a:chExt cx="7070103" cy="685762"/>
          </a:xfrm>
        </p:grpSpPr>
        <p:cxnSp>
          <p:nvCxnSpPr>
            <p:cNvPr id="1341" name="Google Shape;1341;p40"/>
            <p:cNvCxnSpPr>
              <a:stCxn id="1342" idx="1"/>
            </p:cNvCxnSpPr>
            <p:nvPr/>
          </p:nvCxnSpPr>
          <p:spPr>
            <a:xfrm flipH="1" flipV="1">
              <a:off x="2953225" y="2784235"/>
              <a:ext cx="1633500" cy="1196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43" name="Google Shape;1343;p40"/>
            <p:cNvSpPr/>
            <p:nvPr/>
          </p:nvSpPr>
          <p:spPr>
            <a:xfrm>
              <a:off x="1363660" y="3040674"/>
              <a:ext cx="1960742" cy="189113"/>
            </a:xfrm>
            <a:custGeom>
              <a:avLst/>
              <a:gdLst/>
              <a:ahLst/>
              <a:cxnLst/>
              <a:rect l="l" t="t" r="r" b="b"/>
              <a:pathLst>
                <a:path w="78642" h="7585" extrusionOk="0">
                  <a:moveTo>
                    <a:pt x="34160" y="1"/>
                  </a:moveTo>
                  <a:lnTo>
                    <a:pt x="1" y="5251"/>
                  </a:lnTo>
                  <a:lnTo>
                    <a:pt x="62270" y="7585"/>
                  </a:lnTo>
                  <a:lnTo>
                    <a:pt x="78641" y="2775"/>
                  </a:lnTo>
                  <a:lnTo>
                    <a:pt x="34160" y="1"/>
                  </a:lnTo>
                  <a:close/>
                </a:path>
              </a:pathLst>
            </a:custGeom>
            <a:solidFill>
              <a:srgbClr val="FB569C">
                <a:alpha val="5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0"/>
            <p:cNvSpPr/>
            <p:nvPr/>
          </p:nvSpPr>
          <p:spPr>
            <a:xfrm>
              <a:off x="4586725" y="2544025"/>
              <a:ext cx="1260600" cy="504339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 smtClea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User-Interface</a:t>
              </a:r>
              <a:endParaRPr sz="17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344" name="Google Shape;1344;p40"/>
            <p:cNvSpPr/>
            <p:nvPr/>
          </p:nvSpPr>
          <p:spPr>
            <a:xfrm>
              <a:off x="1363660" y="2544025"/>
              <a:ext cx="1960742" cy="565818"/>
            </a:xfrm>
            <a:custGeom>
              <a:avLst/>
              <a:gdLst/>
              <a:ahLst/>
              <a:cxnLst/>
              <a:rect l="l" t="t" r="r" b="b"/>
              <a:pathLst>
                <a:path w="78642" h="22694" extrusionOk="0">
                  <a:moveTo>
                    <a:pt x="13109" y="1"/>
                  </a:moveTo>
                  <a:lnTo>
                    <a:pt x="1" y="22694"/>
                  </a:lnTo>
                  <a:lnTo>
                    <a:pt x="78641" y="22694"/>
                  </a:lnTo>
                  <a:lnTo>
                    <a:pt x="6554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0"/>
            <p:cNvSpPr txBox="1"/>
            <p:nvPr/>
          </p:nvSpPr>
          <p:spPr>
            <a:xfrm>
              <a:off x="6168763" y="2578297"/>
              <a:ext cx="22650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en-US" sz="1200" dirty="0" smtClean="0">
                  <a:latin typeface="Roboto"/>
                  <a:ea typeface="Roboto"/>
                  <a:cs typeface="Roboto"/>
                  <a:sym typeface="Roboto"/>
                </a:rPr>
                <a:t>Acknowledges 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within five seconds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46" name="Google Shape;1346;p40"/>
          <p:cNvGrpSpPr/>
          <p:nvPr/>
        </p:nvGrpSpPr>
        <p:grpSpPr>
          <a:xfrm>
            <a:off x="1036958" y="3171599"/>
            <a:ext cx="7396805" cy="662328"/>
            <a:chOff x="1036958" y="3171599"/>
            <a:chExt cx="7396805" cy="662328"/>
          </a:xfrm>
        </p:grpSpPr>
        <p:cxnSp>
          <p:nvCxnSpPr>
            <p:cNvPr id="1347" name="Google Shape;1347;p40"/>
            <p:cNvCxnSpPr>
              <a:stCxn id="1348" idx="1"/>
            </p:cNvCxnSpPr>
            <p:nvPr/>
          </p:nvCxnSpPr>
          <p:spPr>
            <a:xfrm flipH="1">
              <a:off x="3248425" y="3455524"/>
              <a:ext cx="1338300" cy="8626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49" name="Google Shape;1349;p40"/>
            <p:cNvSpPr/>
            <p:nvPr/>
          </p:nvSpPr>
          <p:spPr>
            <a:xfrm>
              <a:off x="1036958" y="3716345"/>
              <a:ext cx="2614123" cy="117582"/>
            </a:xfrm>
            <a:custGeom>
              <a:avLst/>
              <a:gdLst/>
              <a:ahLst/>
              <a:cxnLst/>
              <a:rect l="l" t="t" r="r" b="b"/>
              <a:pathLst>
                <a:path w="104848" h="4716" extrusionOk="0">
                  <a:moveTo>
                    <a:pt x="34672" y="0"/>
                  </a:moveTo>
                  <a:lnTo>
                    <a:pt x="1" y="3334"/>
                  </a:lnTo>
                  <a:lnTo>
                    <a:pt x="83964" y="4715"/>
                  </a:lnTo>
                  <a:lnTo>
                    <a:pt x="104847" y="846"/>
                  </a:lnTo>
                  <a:lnTo>
                    <a:pt x="34672" y="0"/>
                  </a:lnTo>
                  <a:close/>
                </a:path>
              </a:pathLst>
            </a:custGeom>
            <a:solidFill>
              <a:srgbClr val="E850E0">
                <a:alpha val="580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0"/>
            <p:cNvSpPr/>
            <p:nvPr/>
          </p:nvSpPr>
          <p:spPr>
            <a:xfrm>
              <a:off x="4586725" y="3179405"/>
              <a:ext cx="1260600" cy="552237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 smtClea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Maintainability</a:t>
              </a:r>
              <a:endParaRPr sz="17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350" name="Google Shape;1350;p40"/>
            <p:cNvSpPr/>
            <p:nvPr/>
          </p:nvSpPr>
          <p:spPr>
            <a:xfrm>
              <a:off x="1036958" y="3171599"/>
              <a:ext cx="2614123" cy="565818"/>
            </a:xfrm>
            <a:custGeom>
              <a:avLst/>
              <a:gdLst/>
              <a:ahLst/>
              <a:cxnLst/>
              <a:rect l="l" t="t" r="r" b="b"/>
              <a:pathLst>
                <a:path w="104848" h="22694" extrusionOk="0">
                  <a:moveTo>
                    <a:pt x="13098" y="0"/>
                  </a:moveTo>
                  <a:lnTo>
                    <a:pt x="1" y="22694"/>
                  </a:lnTo>
                  <a:lnTo>
                    <a:pt x="104847" y="22694"/>
                  </a:lnTo>
                  <a:lnTo>
                    <a:pt x="917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0"/>
            <p:cNvSpPr txBox="1"/>
            <p:nvPr/>
          </p:nvSpPr>
          <p:spPr>
            <a:xfrm>
              <a:off x="6168763" y="3196742"/>
              <a:ext cx="22650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en-US" sz="1200" dirty="0" smtClean="0">
                  <a:latin typeface="Roboto"/>
                  <a:ea typeface="Roboto"/>
                  <a:cs typeface="Roboto"/>
                  <a:sym typeface="Roboto"/>
                </a:rPr>
                <a:t>Efficiency 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for data backup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52" name="Google Shape;1352;p40"/>
          <p:cNvGrpSpPr/>
          <p:nvPr/>
        </p:nvGrpSpPr>
        <p:grpSpPr>
          <a:xfrm>
            <a:off x="710281" y="3799473"/>
            <a:ext cx="7723481" cy="565818"/>
            <a:chOff x="710281" y="3799473"/>
            <a:chExt cx="7723481" cy="565818"/>
          </a:xfrm>
        </p:grpSpPr>
        <p:cxnSp>
          <p:nvCxnSpPr>
            <p:cNvPr id="1353" name="Google Shape;1353;p40"/>
            <p:cNvCxnSpPr>
              <a:stCxn id="1354" idx="1"/>
            </p:cNvCxnSpPr>
            <p:nvPr/>
          </p:nvCxnSpPr>
          <p:spPr>
            <a:xfrm rot="10800000">
              <a:off x="3642325" y="4082588"/>
              <a:ext cx="9444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54" name="Google Shape;1354;p40"/>
            <p:cNvSpPr/>
            <p:nvPr/>
          </p:nvSpPr>
          <p:spPr>
            <a:xfrm>
              <a:off x="4586725" y="3910238"/>
              <a:ext cx="1260600" cy="3447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 smtClea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Reliability</a:t>
              </a:r>
              <a:endParaRPr sz="17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355" name="Google Shape;1355;p40"/>
            <p:cNvSpPr/>
            <p:nvPr/>
          </p:nvSpPr>
          <p:spPr>
            <a:xfrm>
              <a:off x="710281" y="3799473"/>
              <a:ext cx="3267454" cy="565818"/>
            </a:xfrm>
            <a:custGeom>
              <a:avLst/>
              <a:gdLst/>
              <a:ahLst/>
              <a:cxnLst/>
              <a:rect l="l" t="t" r="r" b="b"/>
              <a:pathLst>
                <a:path w="131052" h="22694" extrusionOk="0">
                  <a:moveTo>
                    <a:pt x="13109" y="0"/>
                  </a:moveTo>
                  <a:lnTo>
                    <a:pt x="0" y="22693"/>
                  </a:lnTo>
                  <a:lnTo>
                    <a:pt x="131052" y="22693"/>
                  </a:lnTo>
                  <a:lnTo>
                    <a:pt x="1179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0"/>
            <p:cNvSpPr txBox="1"/>
            <p:nvPr/>
          </p:nvSpPr>
          <p:spPr>
            <a:xfrm>
              <a:off x="6168763" y="3815189"/>
              <a:ext cx="22650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en-US" sz="1200" dirty="0" smtClean="0">
                  <a:latin typeface="Roboto"/>
                  <a:ea typeface="Roboto"/>
                  <a:cs typeface="Roboto"/>
                  <a:sym typeface="Roboto"/>
                </a:rPr>
                <a:t>Available 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all the time and it is durable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30"/>
          <p:cNvSpPr txBox="1">
            <a:spLocks noGrp="1"/>
          </p:cNvSpPr>
          <p:nvPr>
            <p:ph type="title"/>
          </p:nvPr>
        </p:nvSpPr>
        <p:spPr>
          <a:xfrm>
            <a:off x="719153" y="497412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INTENDED AUDIANCE</a:t>
            </a:r>
            <a:endParaRPr dirty="0"/>
          </a:p>
        </p:txBody>
      </p:sp>
      <p:grpSp>
        <p:nvGrpSpPr>
          <p:cNvPr id="836" name="Google Shape;836;p30"/>
          <p:cNvGrpSpPr/>
          <p:nvPr/>
        </p:nvGrpSpPr>
        <p:grpSpPr>
          <a:xfrm>
            <a:off x="1300313" y="3854789"/>
            <a:ext cx="375179" cy="358676"/>
            <a:chOff x="7441465" y="2302860"/>
            <a:chExt cx="342192" cy="327140"/>
          </a:xfrm>
        </p:grpSpPr>
        <p:sp>
          <p:nvSpPr>
            <p:cNvPr id="837" name="Google Shape;837;p30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0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" name="Google Shape;839;p30"/>
          <p:cNvGrpSpPr/>
          <p:nvPr/>
        </p:nvGrpSpPr>
        <p:grpSpPr>
          <a:xfrm>
            <a:off x="1511542" y="1301775"/>
            <a:ext cx="1557600" cy="3062225"/>
            <a:chOff x="4821375" y="1301775"/>
            <a:chExt cx="1557600" cy="3062225"/>
          </a:xfrm>
        </p:grpSpPr>
        <p:sp>
          <p:nvSpPr>
            <p:cNvPr id="840" name="Google Shape;840;p30"/>
            <p:cNvSpPr/>
            <p:nvPr/>
          </p:nvSpPr>
          <p:spPr>
            <a:xfrm>
              <a:off x="4821375" y="1758210"/>
              <a:ext cx="1557600" cy="1829100"/>
            </a:xfrm>
            <a:prstGeom prst="snip2SameRect">
              <a:avLst>
                <a:gd name="adj1" fmla="val 16667"/>
                <a:gd name="adj2" fmla="val 0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365750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600" b="1" dirty="0" smtClean="0">
                  <a:latin typeface="Roboto"/>
                  <a:ea typeface="Roboto"/>
                  <a:cs typeface="Roboto"/>
                  <a:sym typeface="Roboto"/>
                </a:rPr>
                <a:t>CLIENT</a:t>
              </a:r>
              <a:endParaRPr sz="1600" b="1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41" name="Google Shape;841;p30"/>
            <p:cNvSpPr/>
            <p:nvPr/>
          </p:nvSpPr>
          <p:spPr>
            <a:xfrm rot="10800000">
              <a:off x="4821375" y="3704300"/>
              <a:ext cx="1557600" cy="659700"/>
            </a:xfrm>
            <a:prstGeom prst="snip2SameRect">
              <a:avLst>
                <a:gd name="adj1" fmla="val 5000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0"/>
            <p:cNvSpPr/>
            <p:nvPr/>
          </p:nvSpPr>
          <p:spPr>
            <a:xfrm>
              <a:off x="4821375" y="3587292"/>
              <a:ext cx="1557600" cy="117000"/>
            </a:xfrm>
            <a:prstGeom prst="rect">
              <a:avLst/>
            </a:prstGeom>
            <a:solidFill>
              <a:srgbClr val="FB569C">
                <a:alpha val="5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0"/>
            <p:cNvSpPr/>
            <p:nvPr/>
          </p:nvSpPr>
          <p:spPr>
            <a:xfrm>
              <a:off x="5154238" y="1301775"/>
              <a:ext cx="891900" cy="891900"/>
            </a:xfrm>
            <a:prstGeom prst="octagon">
              <a:avLst>
                <a:gd name="adj" fmla="val 29289"/>
              </a:avLst>
            </a:prstGeom>
            <a:solidFill>
              <a:srgbClr val="FB569C">
                <a:alpha val="5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0"/>
            <p:cNvSpPr/>
            <p:nvPr/>
          </p:nvSpPr>
          <p:spPr>
            <a:xfrm>
              <a:off x="5226003" y="1373394"/>
              <a:ext cx="748200" cy="748200"/>
            </a:xfrm>
            <a:prstGeom prst="octagon">
              <a:avLst>
                <a:gd name="adj" fmla="val 29289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2500" dirty="0" smtClea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01</a:t>
              </a:r>
              <a:endParaRPr dirty="0"/>
            </a:p>
          </p:txBody>
        </p:sp>
      </p:grpSp>
      <p:grpSp>
        <p:nvGrpSpPr>
          <p:cNvPr id="845" name="Google Shape;845;p30"/>
          <p:cNvGrpSpPr/>
          <p:nvPr/>
        </p:nvGrpSpPr>
        <p:grpSpPr>
          <a:xfrm>
            <a:off x="5391655" y="3835081"/>
            <a:ext cx="417063" cy="398123"/>
            <a:chOff x="4126815" y="2760704"/>
            <a:chExt cx="380393" cy="363118"/>
          </a:xfrm>
        </p:grpSpPr>
        <p:sp>
          <p:nvSpPr>
            <p:cNvPr id="846" name="Google Shape;846;p30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0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0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0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" name="Google Shape;856;p30"/>
          <p:cNvGrpSpPr/>
          <p:nvPr/>
        </p:nvGrpSpPr>
        <p:grpSpPr>
          <a:xfrm>
            <a:off x="3429433" y="3823935"/>
            <a:ext cx="229265" cy="420405"/>
            <a:chOff x="4218333" y="3184982"/>
            <a:chExt cx="209107" cy="383442"/>
          </a:xfrm>
        </p:grpSpPr>
        <p:sp>
          <p:nvSpPr>
            <p:cNvPr id="857" name="Google Shape;857;p30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0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" name="Google Shape;859;p30"/>
          <p:cNvGrpSpPr/>
          <p:nvPr/>
        </p:nvGrpSpPr>
        <p:grpSpPr>
          <a:xfrm>
            <a:off x="5991690" y="1301925"/>
            <a:ext cx="1594658" cy="3062075"/>
            <a:chOff x="6877488" y="1301925"/>
            <a:chExt cx="1594658" cy="3062075"/>
          </a:xfrm>
        </p:grpSpPr>
        <p:sp>
          <p:nvSpPr>
            <p:cNvPr id="860" name="Google Shape;860;p30"/>
            <p:cNvSpPr/>
            <p:nvPr/>
          </p:nvSpPr>
          <p:spPr>
            <a:xfrm>
              <a:off x="6877488" y="1758210"/>
              <a:ext cx="1594658" cy="1829100"/>
            </a:xfrm>
            <a:prstGeom prst="snip2SameRect">
              <a:avLst>
                <a:gd name="adj1" fmla="val 16667"/>
                <a:gd name="adj2" fmla="val 0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365750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b="1" dirty="0" smtClean="0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rPr>
                <a:t>SPECIFIC EMPLOYEES</a:t>
              </a: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:</a:t>
              </a:r>
            </a:p>
            <a:p>
              <a:pPr marL="171450" lvl="0" indent="-17145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 panose="020B0604020202020204" pitchFamily="34" charset="0"/>
                <a:buChar char="•"/>
              </a:pP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Consultants</a:t>
              </a:r>
            </a:p>
            <a:p>
              <a:pPr marL="171450" lvl="0" indent="-17145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 panose="020B0604020202020204" pitchFamily="34" charset="0"/>
                <a:buChar char="•"/>
              </a:pP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Manager</a:t>
              </a:r>
            </a:p>
            <a:p>
              <a:pPr marL="171450" lvl="0" indent="-17145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 panose="020B0604020202020204" pitchFamily="34" charset="0"/>
                <a:buChar char="•"/>
              </a:pP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Receptionists</a:t>
              </a:r>
            </a:p>
            <a:p>
              <a:pPr marL="171450" lvl="0" indent="-17145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 panose="020B0604020202020204" pitchFamily="34" charset="0"/>
                <a:buChar char="•"/>
              </a:pP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System Operator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61" name="Google Shape;861;p30"/>
            <p:cNvSpPr/>
            <p:nvPr/>
          </p:nvSpPr>
          <p:spPr>
            <a:xfrm rot="10800000">
              <a:off x="6877488" y="3704300"/>
              <a:ext cx="1557600" cy="659700"/>
            </a:xfrm>
            <a:prstGeom prst="snip2SameRect">
              <a:avLst>
                <a:gd name="adj1" fmla="val 50000"/>
                <a:gd name="adj2" fmla="val 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0"/>
            <p:cNvSpPr/>
            <p:nvPr/>
          </p:nvSpPr>
          <p:spPr>
            <a:xfrm>
              <a:off x="6877488" y="3587292"/>
              <a:ext cx="1557600" cy="117000"/>
            </a:xfrm>
            <a:prstGeom prst="rect">
              <a:avLst/>
            </a:prstGeom>
            <a:solidFill>
              <a:srgbClr val="9C27B0">
                <a:alpha val="5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0"/>
            <p:cNvSpPr/>
            <p:nvPr/>
          </p:nvSpPr>
          <p:spPr>
            <a:xfrm>
              <a:off x="7210500" y="1301925"/>
              <a:ext cx="891600" cy="891600"/>
            </a:xfrm>
            <a:prstGeom prst="octagon">
              <a:avLst>
                <a:gd name="adj" fmla="val 29289"/>
              </a:avLst>
            </a:prstGeom>
            <a:solidFill>
              <a:srgbClr val="9C27B0">
                <a:alpha val="5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0"/>
            <p:cNvSpPr/>
            <p:nvPr/>
          </p:nvSpPr>
          <p:spPr>
            <a:xfrm>
              <a:off x="7282241" y="1373520"/>
              <a:ext cx="748200" cy="748200"/>
            </a:xfrm>
            <a:prstGeom prst="octagon">
              <a:avLst>
                <a:gd name="adj" fmla="val 29289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2500" dirty="0" smtClea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02</a:t>
              </a:r>
              <a:endParaRPr dirty="0"/>
            </a:p>
          </p:txBody>
        </p:sp>
      </p:grpSp>
      <p:grpSp>
        <p:nvGrpSpPr>
          <p:cNvPr id="865" name="Google Shape;865;p30"/>
          <p:cNvGrpSpPr/>
          <p:nvPr/>
        </p:nvGrpSpPr>
        <p:grpSpPr>
          <a:xfrm>
            <a:off x="7478222" y="3856234"/>
            <a:ext cx="356164" cy="355815"/>
            <a:chOff x="3040984" y="3681059"/>
            <a:chExt cx="356164" cy="355815"/>
          </a:xfrm>
        </p:grpSpPr>
        <p:sp>
          <p:nvSpPr>
            <p:cNvPr id="866" name="Google Shape;866;p30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0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0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907;p31"/>
          <p:cNvGrpSpPr/>
          <p:nvPr/>
        </p:nvGrpSpPr>
        <p:grpSpPr>
          <a:xfrm>
            <a:off x="3698096" y="2193525"/>
            <a:ext cx="1664640" cy="1076319"/>
            <a:chOff x="3330525" y="4399275"/>
            <a:chExt cx="390650" cy="48185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44" name="Google Shape;908;p31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" name="Google Shape;909;p31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" name="Google Shape;910;p31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" name="Google Shape;911;p31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" name="Google Shape;912;p31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" name="Google Shape;913;p31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" name="Google Shape;914;p31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FLOW MODELS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363" y="1216240"/>
            <a:ext cx="5725324" cy="347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344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LEVEL DATA FLOW MODEL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402" y="1257623"/>
            <a:ext cx="5347246" cy="3731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161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LEVEL DATA FLOW MODEL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2849" y="1197883"/>
            <a:ext cx="5278351" cy="3835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556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26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 MEMBERS</a:t>
            </a:r>
            <a:endParaRPr dirty="0"/>
          </a:p>
        </p:txBody>
      </p:sp>
      <p:grpSp>
        <p:nvGrpSpPr>
          <p:cNvPr id="644" name="Google Shape;644;p26"/>
          <p:cNvGrpSpPr/>
          <p:nvPr/>
        </p:nvGrpSpPr>
        <p:grpSpPr>
          <a:xfrm>
            <a:off x="4895561" y="1532401"/>
            <a:ext cx="3761281" cy="1132200"/>
            <a:chOff x="4672444" y="1476389"/>
            <a:chExt cx="3761281" cy="1132200"/>
          </a:xfrm>
        </p:grpSpPr>
        <p:sp>
          <p:nvSpPr>
            <p:cNvPr id="645" name="Google Shape;645;p26"/>
            <p:cNvSpPr/>
            <p:nvPr/>
          </p:nvSpPr>
          <p:spPr>
            <a:xfrm>
              <a:off x="5384225" y="1531938"/>
              <a:ext cx="3049500" cy="981300"/>
            </a:xfrm>
            <a:prstGeom prst="homePlate">
              <a:avLst>
                <a:gd name="adj" fmla="val 29403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6"/>
            <p:cNvSpPr/>
            <p:nvPr/>
          </p:nvSpPr>
          <p:spPr>
            <a:xfrm>
              <a:off x="4672444" y="1476389"/>
              <a:ext cx="1307100" cy="1132200"/>
            </a:xfrm>
            <a:prstGeom prst="hexagon">
              <a:avLst>
                <a:gd name="adj" fmla="val 28729"/>
                <a:gd name="vf" fmla="val 115470"/>
              </a:avLst>
            </a:prstGeom>
            <a:solidFill>
              <a:srgbClr val="FB569C">
                <a:alpha val="5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6"/>
            <p:cNvSpPr/>
            <p:nvPr/>
          </p:nvSpPr>
          <p:spPr>
            <a:xfrm>
              <a:off x="4853416" y="1610583"/>
              <a:ext cx="960900" cy="832200"/>
            </a:xfrm>
            <a:prstGeom prst="hexagon">
              <a:avLst>
                <a:gd name="adj" fmla="val 28729"/>
                <a:gd name="vf" fmla="val 11547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6"/>
            <p:cNvSpPr txBox="1"/>
            <p:nvPr/>
          </p:nvSpPr>
          <p:spPr>
            <a:xfrm>
              <a:off x="6048144" y="1860246"/>
              <a:ext cx="2079600" cy="59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smtClean="0">
                  <a:latin typeface="Fira Sans Extra Condensed" panose="020B0604020202020204" charset="0"/>
                  <a:ea typeface="Roboto"/>
                  <a:cs typeface="Roboto"/>
                  <a:sym typeface="Roboto"/>
                </a:rPr>
                <a:t>2020-CE-46</a:t>
              </a:r>
              <a:endParaRPr dirty="0">
                <a:latin typeface="Fira Sans Extra Condensed" panose="020B0604020202020204" charset="0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49" name="Google Shape;649;p26"/>
            <p:cNvSpPr txBox="1"/>
            <p:nvPr/>
          </p:nvSpPr>
          <p:spPr>
            <a:xfrm>
              <a:off x="6050775" y="1594825"/>
              <a:ext cx="2079600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700" dirty="0" smtClean="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HOORIA AZEEM</a:t>
              </a:r>
              <a:endParaRPr sz="17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656" name="Google Shape;656;p26"/>
          <p:cNvGrpSpPr/>
          <p:nvPr/>
        </p:nvGrpSpPr>
        <p:grpSpPr>
          <a:xfrm>
            <a:off x="710274" y="1456476"/>
            <a:ext cx="3703926" cy="1132200"/>
            <a:chOff x="710274" y="1456476"/>
            <a:chExt cx="3703926" cy="1132200"/>
          </a:xfrm>
        </p:grpSpPr>
        <p:sp>
          <p:nvSpPr>
            <p:cNvPr id="657" name="Google Shape;657;p26"/>
            <p:cNvSpPr/>
            <p:nvPr/>
          </p:nvSpPr>
          <p:spPr>
            <a:xfrm>
              <a:off x="1364700" y="1531938"/>
              <a:ext cx="3049500" cy="981300"/>
            </a:xfrm>
            <a:prstGeom prst="homePlate">
              <a:avLst>
                <a:gd name="adj" fmla="val 29403"/>
              </a:avLst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6"/>
            <p:cNvSpPr/>
            <p:nvPr/>
          </p:nvSpPr>
          <p:spPr>
            <a:xfrm>
              <a:off x="710274" y="1456476"/>
              <a:ext cx="1307100" cy="1132200"/>
            </a:xfrm>
            <a:prstGeom prst="hexagon">
              <a:avLst>
                <a:gd name="adj" fmla="val 28729"/>
                <a:gd name="vf" fmla="val 115470"/>
              </a:avLst>
            </a:prstGeom>
            <a:solidFill>
              <a:srgbClr val="FBB831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6"/>
            <p:cNvSpPr/>
            <p:nvPr/>
          </p:nvSpPr>
          <p:spPr>
            <a:xfrm>
              <a:off x="883425" y="1606475"/>
              <a:ext cx="960900" cy="832200"/>
            </a:xfrm>
            <a:prstGeom prst="hexagon">
              <a:avLst>
                <a:gd name="adj" fmla="val 28729"/>
                <a:gd name="vf" fmla="val 11547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6"/>
            <p:cNvSpPr txBox="1"/>
            <p:nvPr/>
          </p:nvSpPr>
          <p:spPr>
            <a:xfrm>
              <a:off x="2017372" y="1852118"/>
              <a:ext cx="2079600" cy="59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smtClean="0">
                  <a:latin typeface="Fira Sans Extra Condensed" panose="020B0604020202020204" charset="0"/>
                  <a:ea typeface="Roboto"/>
                  <a:cs typeface="Roboto"/>
                  <a:sym typeface="Roboto"/>
                </a:rPr>
                <a:t>2020-CE-45</a:t>
              </a:r>
              <a:endParaRPr dirty="0">
                <a:latin typeface="Fira Sans Extra Condensed" panose="020B0604020202020204" charset="0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61" name="Google Shape;661;p26"/>
            <p:cNvSpPr txBox="1"/>
            <p:nvPr/>
          </p:nvSpPr>
          <p:spPr>
            <a:xfrm>
              <a:off x="2027025" y="1602950"/>
              <a:ext cx="2079600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 smtClean="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IQRA MUZAFFAR</a:t>
              </a:r>
              <a:endParaRPr sz="17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662" name="Google Shape;662;p26"/>
          <p:cNvGrpSpPr/>
          <p:nvPr/>
        </p:nvGrpSpPr>
        <p:grpSpPr>
          <a:xfrm>
            <a:off x="2719982" y="2991974"/>
            <a:ext cx="3704085" cy="1132200"/>
            <a:chOff x="710274" y="3077051"/>
            <a:chExt cx="3704085" cy="1132200"/>
          </a:xfrm>
        </p:grpSpPr>
        <p:sp>
          <p:nvSpPr>
            <p:cNvPr id="663" name="Google Shape;663;p26"/>
            <p:cNvSpPr/>
            <p:nvPr/>
          </p:nvSpPr>
          <p:spPr>
            <a:xfrm>
              <a:off x="1364859" y="3152513"/>
              <a:ext cx="3049500" cy="981300"/>
            </a:xfrm>
            <a:prstGeom prst="homePlate">
              <a:avLst>
                <a:gd name="adj" fmla="val 29403"/>
              </a:avLst>
            </a:prstGeom>
            <a:solidFill>
              <a:srgbClr val="FFFF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6"/>
            <p:cNvSpPr/>
            <p:nvPr/>
          </p:nvSpPr>
          <p:spPr>
            <a:xfrm>
              <a:off x="710274" y="3077051"/>
              <a:ext cx="1307100" cy="1132200"/>
            </a:xfrm>
            <a:prstGeom prst="hexagon">
              <a:avLst>
                <a:gd name="adj" fmla="val 28729"/>
                <a:gd name="vf" fmla="val 115470"/>
              </a:avLst>
            </a:prstGeom>
            <a:solidFill>
              <a:srgbClr val="FB8569">
                <a:alpha val="5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6"/>
            <p:cNvSpPr/>
            <p:nvPr/>
          </p:nvSpPr>
          <p:spPr>
            <a:xfrm>
              <a:off x="883425" y="3227050"/>
              <a:ext cx="960900" cy="832200"/>
            </a:xfrm>
            <a:prstGeom prst="hexagon">
              <a:avLst>
                <a:gd name="adj" fmla="val 28729"/>
                <a:gd name="vf" fmla="val 11547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6"/>
            <p:cNvSpPr txBox="1"/>
            <p:nvPr/>
          </p:nvSpPr>
          <p:spPr>
            <a:xfrm>
              <a:off x="2017372" y="3484485"/>
              <a:ext cx="2079600" cy="59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 smtClean="0">
                  <a:latin typeface="Fira Sans Extra Condensed" panose="020B0604020202020204" charset="0"/>
                  <a:ea typeface="Roboto"/>
                  <a:cs typeface="Roboto"/>
                  <a:sym typeface="Roboto"/>
                </a:rPr>
                <a:t>2020-CE-48</a:t>
              </a:r>
              <a:endParaRPr dirty="0">
                <a:latin typeface="Fira Sans Extra Condensed" panose="020B0604020202020204" charset="0"/>
                <a:ea typeface="Roboto"/>
                <a:cs typeface="Roboto"/>
                <a:sym typeface="Roboto"/>
              </a:endParaRPr>
            </a:p>
          </p:txBody>
        </p:sp>
        <p:sp>
          <p:nvSpPr>
            <p:cNvPr id="667" name="Google Shape;667;p26"/>
            <p:cNvSpPr txBox="1"/>
            <p:nvPr/>
          </p:nvSpPr>
          <p:spPr>
            <a:xfrm>
              <a:off x="2027025" y="3211725"/>
              <a:ext cx="2079600" cy="35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 smtClean="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PALWASHA ZULFIQAR</a:t>
              </a:r>
              <a:endParaRPr sz="1700" dirty="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668" name="Google Shape;668;p26"/>
          <p:cNvGrpSpPr/>
          <p:nvPr/>
        </p:nvGrpSpPr>
        <p:grpSpPr>
          <a:xfrm>
            <a:off x="1166514" y="3448987"/>
            <a:ext cx="394618" cy="388380"/>
            <a:chOff x="4687894" y="2289713"/>
            <a:chExt cx="359594" cy="353909"/>
          </a:xfrm>
        </p:grpSpPr>
        <p:sp>
          <p:nvSpPr>
            <p:cNvPr id="669" name="Google Shape;669;p26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6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6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26"/>
          <p:cNvGrpSpPr/>
          <p:nvPr/>
        </p:nvGrpSpPr>
        <p:grpSpPr>
          <a:xfrm>
            <a:off x="5191117" y="3439834"/>
            <a:ext cx="407059" cy="406641"/>
            <a:chOff x="2497275" y="2744159"/>
            <a:chExt cx="370930" cy="370549"/>
          </a:xfrm>
        </p:grpSpPr>
        <p:sp>
          <p:nvSpPr>
            <p:cNvPr id="673" name="Google Shape;673;p26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6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6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6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6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6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DESIGN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62058" y="1017850"/>
            <a:ext cx="16331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ts val="445"/>
              </a:spcBef>
              <a:buSzPts val="1400"/>
              <a:tabLst>
                <a:tab pos="296545" algn="l"/>
              </a:tabLst>
            </a:pPr>
            <a:r>
              <a:rPr lang="en-US" b="1" dirty="0"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en-US" b="1" spc="-5" dirty="0"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b="1" dirty="0"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</a:rPr>
              <a:t>User Interface</a:t>
            </a:r>
          </a:p>
        </p:txBody>
      </p:sp>
      <p:sp>
        <p:nvSpPr>
          <p:cNvPr id="4" name="Rectangle 3"/>
          <p:cNvSpPr/>
          <p:nvPr/>
        </p:nvSpPr>
        <p:spPr>
          <a:xfrm>
            <a:off x="1078627" y="1499050"/>
            <a:ext cx="9637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ts val="735"/>
              </a:spcBef>
            </a:pPr>
            <a:r>
              <a:rPr lang="en-US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Homepage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1683798" y="1806827"/>
            <a:ext cx="60960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412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DESIGN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392352" y="1473694"/>
            <a:ext cx="6359346" cy="283322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980972" y="1091883"/>
            <a:ext cx="11288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ts val="735"/>
              </a:spcBef>
            </a:pPr>
            <a:r>
              <a:rPr lang="en-US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Contact page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8561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DESIGN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241431" y="1447060"/>
            <a:ext cx="6661187" cy="313555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980972" y="1091883"/>
            <a:ext cx="111761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ts val="735"/>
              </a:spcBef>
            </a:pPr>
            <a:r>
              <a:rPr lang="en-US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Service Page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584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DESIGN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254748" y="1571348"/>
            <a:ext cx="6634554" cy="311963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980972" y="1091883"/>
            <a:ext cx="11320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ts val="735"/>
              </a:spcBef>
            </a:pPr>
            <a:r>
              <a:rPr lang="en-US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Appointment</a:t>
            </a: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283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DESIGN</a:t>
            </a:r>
            <a:endParaRPr 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710275" y="1207744"/>
            <a:ext cx="10256418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sng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Doctor’s Dashboard</a:t>
            </a:r>
            <a:endParaRPr kumimoji="0" lang="en-US" altLang="en-US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5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518" y="1761742"/>
            <a:ext cx="7111014" cy="3104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562469" y="4535007"/>
            <a:ext cx="10256418" cy="4839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918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DESIGN</a:t>
            </a:r>
            <a:endParaRPr lang="en-US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701397" y="101785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sng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Patient Dashboard</a:t>
            </a:r>
            <a:endParaRPr kumimoji="0" lang="en-US" altLang="en-US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49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801" y="1633491"/>
            <a:ext cx="7158448" cy="3293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535837" y="418015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247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DESIGN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1457" y="1340528"/>
            <a:ext cx="6741136" cy="349297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564447" y="1017850"/>
            <a:ext cx="163859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b="1" u="sng" dirty="0" smtClean="0">
                <a:solidFill>
                  <a:schemeClr val="tx1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Admin’s Dashboard</a:t>
            </a:r>
            <a:endParaRPr lang="en-US" altLang="en-US" sz="12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667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USE-CASE DIAGRAM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4732" y="1017850"/>
            <a:ext cx="4734586" cy="3998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53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 DIAGRAM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336" y="1017850"/>
            <a:ext cx="6287377" cy="3867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403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 DIAGRAM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701" y="1017850"/>
            <a:ext cx="6020640" cy="385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976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p35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CONTENTS</a:t>
            </a:r>
            <a:endParaRPr dirty="0"/>
          </a:p>
        </p:txBody>
      </p:sp>
      <p:grpSp>
        <p:nvGrpSpPr>
          <p:cNvPr id="1052" name="Google Shape;1052;p35"/>
          <p:cNvGrpSpPr/>
          <p:nvPr/>
        </p:nvGrpSpPr>
        <p:grpSpPr>
          <a:xfrm rot="10800000">
            <a:off x="2897894" y="1077835"/>
            <a:ext cx="3166099" cy="3977784"/>
            <a:chOff x="2966750" y="1165750"/>
            <a:chExt cx="3166099" cy="3977784"/>
          </a:xfrm>
        </p:grpSpPr>
        <p:sp>
          <p:nvSpPr>
            <p:cNvPr id="1053" name="Google Shape;1053;p35"/>
            <p:cNvSpPr/>
            <p:nvPr/>
          </p:nvSpPr>
          <p:spPr>
            <a:xfrm>
              <a:off x="2966750" y="1165750"/>
              <a:ext cx="3166099" cy="3977784"/>
            </a:xfrm>
            <a:custGeom>
              <a:avLst/>
              <a:gdLst/>
              <a:ahLst/>
              <a:cxnLst/>
              <a:rect l="l" t="t" r="r" b="b"/>
              <a:pathLst>
                <a:path w="114527" h="143888" extrusionOk="0">
                  <a:moveTo>
                    <a:pt x="57841" y="0"/>
                  </a:moveTo>
                  <a:lnTo>
                    <a:pt x="48792" y="15895"/>
                  </a:lnTo>
                  <a:lnTo>
                    <a:pt x="51531" y="15895"/>
                  </a:lnTo>
                  <a:lnTo>
                    <a:pt x="51531" y="19181"/>
                  </a:lnTo>
                  <a:lnTo>
                    <a:pt x="51531" y="19979"/>
                  </a:lnTo>
                  <a:lnTo>
                    <a:pt x="51531" y="20086"/>
                  </a:lnTo>
                  <a:lnTo>
                    <a:pt x="51554" y="20217"/>
                  </a:lnTo>
                  <a:lnTo>
                    <a:pt x="51578" y="20515"/>
                  </a:lnTo>
                  <a:lnTo>
                    <a:pt x="51614" y="21098"/>
                  </a:lnTo>
                  <a:cubicBezTo>
                    <a:pt x="51638" y="21491"/>
                    <a:pt x="51650" y="21884"/>
                    <a:pt x="51697" y="22277"/>
                  </a:cubicBezTo>
                  <a:lnTo>
                    <a:pt x="51876" y="23444"/>
                  </a:lnTo>
                  <a:lnTo>
                    <a:pt x="51971" y="24027"/>
                  </a:lnTo>
                  <a:cubicBezTo>
                    <a:pt x="52007" y="24218"/>
                    <a:pt x="52066" y="24408"/>
                    <a:pt x="52102" y="24599"/>
                  </a:cubicBezTo>
                  <a:lnTo>
                    <a:pt x="52412" y="25742"/>
                  </a:lnTo>
                  <a:cubicBezTo>
                    <a:pt x="52507" y="26123"/>
                    <a:pt x="52662" y="26492"/>
                    <a:pt x="52793" y="26861"/>
                  </a:cubicBezTo>
                  <a:cubicBezTo>
                    <a:pt x="52935" y="27230"/>
                    <a:pt x="53055" y="27611"/>
                    <a:pt x="53221" y="27968"/>
                  </a:cubicBezTo>
                  <a:lnTo>
                    <a:pt x="53733" y="29028"/>
                  </a:lnTo>
                  <a:cubicBezTo>
                    <a:pt x="53817" y="29206"/>
                    <a:pt x="53900" y="29385"/>
                    <a:pt x="53995" y="29552"/>
                  </a:cubicBezTo>
                  <a:lnTo>
                    <a:pt x="54305" y="30064"/>
                  </a:lnTo>
                  <a:lnTo>
                    <a:pt x="54912" y="31064"/>
                  </a:lnTo>
                  <a:cubicBezTo>
                    <a:pt x="55138" y="31385"/>
                    <a:pt x="55376" y="31707"/>
                    <a:pt x="55614" y="32016"/>
                  </a:cubicBezTo>
                  <a:cubicBezTo>
                    <a:pt x="56067" y="32659"/>
                    <a:pt x="56615" y="33219"/>
                    <a:pt x="57150" y="33802"/>
                  </a:cubicBezTo>
                  <a:cubicBezTo>
                    <a:pt x="57400" y="34100"/>
                    <a:pt x="57710" y="34350"/>
                    <a:pt x="57996" y="34624"/>
                  </a:cubicBezTo>
                  <a:cubicBezTo>
                    <a:pt x="58293" y="34874"/>
                    <a:pt x="58567" y="35148"/>
                    <a:pt x="58877" y="35398"/>
                  </a:cubicBezTo>
                  <a:lnTo>
                    <a:pt x="59829" y="36100"/>
                  </a:lnTo>
                  <a:cubicBezTo>
                    <a:pt x="59984" y="36219"/>
                    <a:pt x="60139" y="36338"/>
                    <a:pt x="60305" y="36445"/>
                  </a:cubicBezTo>
                  <a:lnTo>
                    <a:pt x="60806" y="36755"/>
                  </a:lnTo>
                  <a:lnTo>
                    <a:pt x="61818" y="37362"/>
                  </a:lnTo>
                  <a:cubicBezTo>
                    <a:pt x="62163" y="37553"/>
                    <a:pt x="62520" y="37719"/>
                    <a:pt x="62877" y="37886"/>
                  </a:cubicBezTo>
                  <a:cubicBezTo>
                    <a:pt x="63568" y="38255"/>
                    <a:pt x="64318" y="38505"/>
                    <a:pt x="65068" y="38767"/>
                  </a:cubicBezTo>
                  <a:cubicBezTo>
                    <a:pt x="65437" y="38910"/>
                    <a:pt x="65818" y="39005"/>
                    <a:pt x="66199" y="39100"/>
                  </a:cubicBezTo>
                  <a:cubicBezTo>
                    <a:pt x="66580" y="39196"/>
                    <a:pt x="66961" y="39303"/>
                    <a:pt x="67342" y="39386"/>
                  </a:cubicBezTo>
                  <a:lnTo>
                    <a:pt x="68509" y="39577"/>
                  </a:lnTo>
                  <a:cubicBezTo>
                    <a:pt x="68902" y="39624"/>
                    <a:pt x="69295" y="39660"/>
                    <a:pt x="69676" y="39672"/>
                  </a:cubicBezTo>
                  <a:cubicBezTo>
                    <a:pt x="70176" y="39704"/>
                    <a:pt x="70946" y="39709"/>
                    <a:pt x="71403" y="39709"/>
                  </a:cubicBezTo>
                  <a:cubicBezTo>
                    <a:pt x="71632" y="39709"/>
                    <a:pt x="71783" y="39708"/>
                    <a:pt x="71783" y="39708"/>
                  </a:cubicBezTo>
                  <a:lnTo>
                    <a:pt x="94298" y="39708"/>
                  </a:lnTo>
                  <a:lnTo>
                    <a:pt x="94691" y="39743"/>
                  </a:lnTo>
                  <a:lnTo>
                    <a:pt x="94905" y="39779"/>
                  </a:lnTo>
                  <a:cubicBezTo>
                    <a:pt x="95048" y="39791"/>
                    <a:pt x="95191" y="39803"/>
                    <a:pt x="95334" y="39803"/>
                  </a:cubicBezTo>
                  <a:cubicBezTo>
                    <a:pt x="95477" y="39803"/>
                    <a:pt x="95619" y="39862"/>
                    <a:pt x="95762" y="39874"/>
                  </a:cubicBezTo>
                  <a:cubicBezTo>
                    <a:pt x="95893" y="39898"/>
                    <a:pt x="96048" y="39898"/>
                    <a:pt x="96179" y="39946"/>
                  </a:cubicBezTo>
                  <a:cubicBezTo>
                    <a:pt x="97286" y="40196"/>
                    <a:pt x="98334" y="40696"/>
                    <a:pt x="99227" y="41422"/>
                  </a:cubicBezTo>
                  <a:cubicBezTo>
                    <a:pt x="100096" y="42160"/>
                    <a:pt x="100799" y="43101"/>
                    <a:pt x="101263" y="44149"/>
                  </a:cubicBezTo>
                  <a:cubicBezTo>
                    <a:pt x="101680" y="45196"/>
                    <a:pt x="101870" y="46339"/>
                    <a:pt x="101787" y="47494"/>
                  </a:cubicBezTo>
                  <a:cubicBezTo>
                    <a:pt x="101727" y="48566"/>
                    <a:pt x="101370" y="49566"/>
                    <a:pt x="100846" y="50483"/>
                  </a:cubicBezTo>
                  <a:cubicBezTo>
                    <a:pt x="100263" y="51447"/>
                    <a:pt x="99251" y="52507"/>
                    <a:pt x="98286" y="53078"/>
                  </a:cubicBezTo>
                  <a:cubicBezTo>
                    <a:pt x="98060" y="53245"/>
                    <a:pt x="97774" y="53328"/>
                    <a:pt x="97536" y="53471"/>
                  </a:cubicBezTo>
                  <a:cubicBezTo>
                    <a:pt x="97405" y="53543"/>
                    <a:pt x="97262" y="53578"/>
                    <a:pt x="97131" y="53626"/>
                  </a:cubicBezTo>
                  <a:cubicBezTo>
                    <a:pt x="97001" y="53674"/>
                    <a:pt x="96870" y="53733"/>
                    <a:pt x="96739" y="53769"/>
                  </a:cubicBezTo>
                  <a:cubicBezTo>
                    <a:pt x="96596" y="53793"/>
                    <a:pt x="95119" y="54102"/>
                    <a:pt x="94572" y="54150"/>
                  </a:cubicBezTo>
                  <a:cubicBezTo>
                    <a:pt x="94504" y="54154"/>
                    <a:pt x="94416" y="54155"/>
                    <a:pt x="94320" y="54155"/>
                  </a:cubicBezTo>
                  <a:cubicBezTo>
                    <a:pt x="94128" y="54155"/>
                    <a:pt x="93909" y="54150"/>
                    <a:pt x="93774" y="54150"/>
                  </a:cubicBezTo>
                  <a:lnTo>
                    <a:pt x="19705" y="54150"/>
                  </a:lnTo>
                  <a:lnTo>
                    <a:pt x="19562" y="54114"/>
                  </a:lnTo>
                  <a:lnTo>
                    <a:pt x="19265" y="54102"/>
                  </a:lnTo>
                  <a:lnTo>
                    <a:pt x="18681" y="54126"/>
                  </a:lnTo>
                  <a:cubicBezTo>
                    <a:pt x="18288" y="54150"/>
                    <a:pt x="17895" y="54150"/>
                    <a:pt x="17514" y="54209"/>
                  </a:cubicBezTo>
                  <a:cubicBezTo>
                    <a:pt x="14383" y="54567"/>
                    <a:pt x="11335" y="55674"/>
                    <a:pt x="8716" y="57424"/>
                  </a:cubicBezTo>
                  <a:cubicBezTo>
                    <a:pt x="6120" y="59186"/>
                    <a:pt x="3953" y="61568"/>
                    <a:pt x="2417" y="64318"/>
                  </a:cubicBezTo>
                  <a:cubicBezTo>
                    <a:pt x="917" y="67080"/>
                    <a:pt x="96" y="70235"/>
                    <a:pt x="24" y="73367"/>
                  </a:cubicBezTo>
                  <a:cubicBezTo>
                    <a:pt x="0" y="73807"/>
                    <a:pt x="12" y="74010"/>
                    <a:pt x="12" y="74295"/>
                  </a:cubicBezTo>
                  <a:cubicBezTo>
                    <a:pt x="12" y="74343"/>
                    <a:pt x="12" y="74474"/>
                    <a:pt x="24" y="74557"/>
                  </a:cubicBezTo>
                  <a:lnTo>
                    <a:pt x="36" y="74855"/>
                  </a:lnTo>
                  <a:lnTo>
                    <a:pt x="60" y="75438"/>
                  </a:lnTo>
                  <a:cubicBezTo>
                    <a:pt x="84" y="75831"/>
                    <a:pt x="84" y="76224"/>
                    <a:pt x="143" y="76617"/>
                  </a:cubicBezTo>
                  <a:lnTo>
                    <a:pt x="322" y="77784"/>
                  </a:lnTo>
                  <a:cubicBezTo>
                    <a:pt x="357" y="77974"/>
                    <a:pt x="381" y="78165"/>
                    <a:pt x="429" y="78355"/>
                  </a:cubicBezTo>
                  <a:lnTo>
                    <a:pt x="560" y="78939"/>
                  </a:lnTo>
                  <a:lnTo>
                    <a:pt x="869" y="80082"/>
                  </a:lnTo>
                  <a:cubicBezTo>
                    <a:pt x="977" y="80451"/>
                    <a:pt x="1119" y="80820"/>
                    <a:pt x="1250" y="81189"/>
                  </a:cubicBezTo>
                  <a:cubicBezTo>
                    <a:pt x="1393" y="81558"/>
                    <a:pt x="1512" y="81939"/>
                    <a:pt x="1691" y="82296"/>
                  </a:cubicBezTo>
                  <a:cubicBezTo>
                    <a:pt x="2977" y="85166"/>
                    <a:pt x="4929" y="87737"/>
                    <a:pt x="7382" y="89702"/>
                  </a:cubicBezTo>
                  <a:cubicBezTo>
                    <a:pt x="9835" y="91655"/>
                    <a:pt x="12764" y="93048"/>
                    <a:pt x="15859" y="93655"/>
                  </a:cubicBezTo>
                  <a:lnTo>
                    <a:pt x="17026" y="93845"/>
                  </a:lnTo>
                  <a:lnTo>
                    <a:pt x="17610" y="93929"/>
                  </a:lnTo>
                  <a:cubicBezTo>
                    <a:pt x="17812" y="93952"/>
                    <a:pt x="18003" y="93952"/>
                    <a:pt x="18193" y="93964"/>
                  </a:cubicBezTo>
                  <a:lnTo>
                    <a:pt x="19372" y="94024"/>
                  </a:lnTo>
                  <a:lnTo>
                    <a:pt x="19669" y="94036"/>
                  </a:lnTo>
                  <a:lnTo>
                    <a:pt x="94643" y="94036"/>
                  </a:lnTo>
                  <a:lnTo>
                    <a:pt x="94869" y="94048"/>
                  </a:lnTo>
                  <a:cubicBezTo>
                    <a:pt x="95024" y="94060"/>
                    <a:pt x="95167" y="94072"/>
                    <a:pt x="95310" y="94072"/>
                  </a:cubicBezTo>
                  <a:cubicBezTo>
                    <a:pt x="95381" y="94072"/>
                    <a:pt x="95453" y="94083"/>
                    <a:pt x="95524" y="94095"/>
                  </a:cubicBezTo>
                  <a:lnTo>
                    <a:pt x="95727" y="94131"/>
                  </a:lnTo>
                  <a:cubicBezTo>
                    <a:pt x="95869" y="94155"/>
                    <a:pt x="96012" y="94167"/>
                    <a:pt x="96155" y="94191"/>
                  </a:cubicBezTo>
                  <a:cubicBezTo>
                    <a:pt x="96703" y="94345"/>
                    <a:pt x="97251" y="94476"/>
                    <a:pt x="97751" y="94750"/>
                  </a:cubicBezTo>
                  <a:cubicBezTo>
                    <a:pt x="98286" y="94976"/>
                    <a:pt x="98739" y="95322"/>
                    <a:pt x="99203" y="95655"/>
                  </a:cubicBezTo>
                  <a:cubicBezTo>
                    <a:pt x="99620" y="96048"/>
                    <a:pt x="100060" y="96429"/>
                    <a:pt x="100382" y="96905"/>
                  </a:cubicBezTo>
                  <a:cubicBezTo>
                    <a:pt x="100751" y="97346"/>
                    <a:pt x="100989" y="97870"/>
                    <a:pt x="101251" y="98382"/>
                  </a:cubicBezTo>
                  <a:cubicBezTo>
                    <a:pt x="101299" y="98513"/>
                    <a:pt x="101334" y="98643"/>
                    <a:pt x="101394" y="98774"/>
                  </a:cubicBezTo>
                  <a:cubicBezTo>
                    <a:pt x="101430" y="98917"/>
                    <a:pt x="101501" y="99036"/>
                    <a:pt x="101525" y="99179"/>
                  </a:cubicBezTo>
                  <a:cubicBezTo>
                    <a:pt x="101584" y="99453"/>
                    <a:pt x="101692" y="99727"/>
                    <a:pt x="101703" y="100013"/>
                  </a:cubicBezTo>
                  <a:cubicBezTo>
                    <a:pt x="101727" y="100156"/>
                    <a:pt x="101751" y="100287"/>
                    <a:pt x="101775" y="100429"/>
                  </a:cubicBezTo>
                  <a:lnTo>
                    <a:pt x="101799" y="100870"/>
                  </a:lnTo>
                  <a:lnTo>
                    <a:pt x="101823" y="101084"/>
                  </a:lnTo>
                  <a:lnTo>
                    <a:pt x="101834" y="101191"/>
                  </a:lnTo>
                  <a:lnTo>
                    <a:pt x="101834" y="101299"/>
                  </a:lnTo>
                  <a:cubicBezTo>
                    <a:pt x="101834" y="101334"/>
                    <a:pt x="101823" y="101358"/>
                    <a:pt x="101823" y="101370"/>
                  </a:cubicBezTo>
                  <a:cubicBezTo>
                    <a:pt x="101811" y="101513"/>
                    <a:pt x="101799" y="101656"/>
                    <a:pt x="101787" y="101799"/>
                  </a:cubicBezTo>
                  <a:cubicBezTo>
                    <a:pt x="101811" y="102096"/>
                    <a:pt x="101715" y="102370"/>
                    <a:pt x="101692" y="102656"/>
                  </a:cubicBezTo>
                  <a:cubicBezTo>
                    <a:pt x="101692" y="102799"/>
                    <a:pt x="101632" y="102930"/>
                    <a:pt x="101596" y="103073"/>
                  </a:cubicBezTo>
                  <a:cubicBezTo>
                    <a:pt x="101561" y="103204"/>
                    <a:pt x="101525" y="103346"/>
                    <a:pt x="101501" y="103477"/>
                  </a:cubicBezTo>
                  <a:cubicBezTo>
                    <a:pt x="101144" y="104561"/>
                    <a:pt x="100537" y="105561"/>
                    <a:pt x="99739" y="106383"/>
                  </a:cubicBezTo>
                  <a:cubicBezTo>
                    <a:pt x="98917" y="107192"/>
                    <a:pt x="97917" y="107799"/>
                    <a:pt x="96846" y="108157"/>
                  </a:cubicBezTo>
                  <a:cubicBezTo>
                    <a:pt x="96715" y="108204"/>
                    <a:pt x="96572" y="108216"/>
                    <a:pt x="96429" y="108264"/>
                  </a:cubicBezTo>
                  <a:cubicBezTo>
                    <a:pt x="96298" y="108288"/>
                    <a:pt x="96167" y="108359"/>
                    <a:pt x="96024" y="108359"/>
                  </a:cubicBezTo>
                  <a:cubicBezTo>
                    <a:pt x="95881" y="108383"/>
                    <a:pt x="95738" y="108395"/>
                    <a:pt x="95596" y="108419"/>
                  </a:cubicBezTo>
                  <a:cubicBezTo>
                    <a:pt x="95524" y="108430"/>
                    <a:pt x="95453" y="108454"/>
                    <a:pt x="95381" y="108454"/>
                  </a:cubicBezTo>
                  <a:lnTo>
                    <a:pt x="95167" y="108466"/>
                  </a:lnTo>
                  <a:cubicBezTo>
                    <a:pt x="95024" y="108466"/>
                    <a:pt x="94881" y="108466"/>
                    <a:pt x="94738" y="108478"/>
                  </a:cubicBezTo>
                  <a:cubicBezTo>
                    <a:pt x="94691" y="108478"/>
                    <a:pt x="94512" y="108466"/>
                    <a:pt x="94393" y="108466"/>
                  </a:cubicBezTo>
                  <a:lnTo>
                    <a:pt x="71283" y="108466"/>
                  </a:lnTo>
                  <a:lnTo>
                    <a:pt x="70985" y="108490"/>
                  </a:lnTo>
                  <a:lnTo>
                    <a:pt x="70402" y="108526"/>
                  </a:lnTo>
                  <a:cubicBezTo>
                    <a:pt x="70009" y="108538"/>
                    <a:pt x="69616" y="108561"/>
                    <a:pt x="69235" y="108597"/>
                  </a:cubicBezTo>
                  <a:lnTo>
                    <a:pt x="68068" y="108764"/>
                  </a:lnTo>
                  <a:cubicBezTo>
                    <a:pt x="67675" y="108835"/>
                    <a:pt x="67283" y="108883"/>
                    <a:pt x="66902" y="108990"/>
                  </a:cubicBezTo>
                  <a:cubicBezTo>
                    <a:pt x="66140" y="109181"/>
                    <a:pt x="65366" y="109359"/>
                    <a:pt x="64639" y="109657"/>
                  </a:cubicBezTo>
                  <a:cubicBezTo>
                    <a:pt x="64270" y="109788"/>
                    <a:pt x="63889" y="109919"/>
                    <a:pt x="63532" y="110073"/>
                  </a:cubicBezTo>
                  <a:lnTo>
                    <a:pt x="62460" y="110585"/>
                  </a:lnTo>
                  <a:lnTo>
                    <a:pt x="61937" y="110847"/>
                  </a:lnTo>
                  <a:cubicBezTo>
                    <a:pt x="61758" y="110931"/>
                    <a:pt x="61591" y="111038"/>
                    <a:pt x="61425" y="111145"/>
                  </a:cubicBezTo>
                  <a:lnTo>
                    <a:pt x="60413" y="111752"/>
                  </a:lnTo>
                  <a:cubicBezTo>
                    <a:pt x="60079" y="111967"/>
                    <a:pt x="59782" y="112217"/>
                    <a:pt x="59460" y="112443"/>
                  </a:cubicBezTo>
                  <a:cubicBezTo>
                    <a:pt x="59151" y="112681"/>
                    <a:pt x="58817" y="112907"/>
                    <a:pt x="58531" y="113169"/>
                  </a:cubicBezTo>
                  <a:cubicBezTo>
                    <a:pt x="58079" y="113586"/>
                    <a:pt x="57603" y="114003"/>
                    <a:pt x="57174" y="114443"/>
                  </a:cubicBezTo>
                  <a:cubicBezTo>
                    <a:pt x="57115" y="114503"/>
                    <a:pt x="57043" y="114586"/>
                    <a:pt x="56960" y="114681"/>
                  </a:cubicBezTo>
                  <a:cubicBezTo>
                    <a:pt x="56912" y="114717"/>
                    <a:pt x="56876" y="114765"/>
                    <a:pt x="56841" y="114800"/>
                  </a:cubicBezTo>
                  <a:cubicBezTo>
                    <a:pt x="56567" y="115110"/>
                    <a:pt x="56234" y="115479"/>
                    <a:pt x="56055" y="115681"/>
                  </a:cubicBezTo>
                  <a:lnTo>
                    <a:pt x="55341" y="116622"/>
                  </a:lnTo>
                  <a:lnTo>
                    <a:pt x="54995" y="117098"/>
                  </a:lnTo>
                  <a:cubicBezTo>
                    <a:pt x="54876" y="117253"/>
                    <a:pt x="54781" y="117432"/>
                    <a:pt x="54674" y="117586"/>
                  </a:cubicBezTo>
                  <a:lnTo>
                    <a:pt x="54067" y="118598"/>
                  </a:lnTo>
                  <a:cubicBezTo>
                    <a:pt x="53864" y="118944"/>
                    <a:pt x="53709" y="119301"/>
                    <a:pt x="53531" y="119658"/>
                  </a:cubicBezTo>
                  <a:cubicBezTo>
                    <a:pt x="53364" y="120015"/>
                    <a:pt x="53174" y="120360"/>
                    <a:pt x="53043" y="120730"/>
                  </a:cubicBezTo>
                  <a:lnTo>
                    <a:pt x="52638" y="121837"/>
                  </a:lnTo>
                  <a:cubicBezTo>
                    <a:pt x="52566" y="122027"/>
                    <a:pt x="52495" y="122206"/>
                    <a:pt x="52447" y="122396"/>
                  </a:cubicBezTo>
                  <a:lnTo>
                    <a:pt x="52293" y="122968"/>
                  </a:lnTo>
                  <a:lnTo>
                    <a:pt x="51995" y="124111"/>
                  </a:lnTo>
                  <a:cubicBezTo>
                    <a:pt x="51923" y="124504"/>
                    <a:pt x="51864" y="124897"/>
                    <a:pt x="51804" y="125278"/>
                  </a:cubicBezTo>
                  <a:cubicBezTo>
                    <a:pt x="51757" y="125671"/>
                    <a:pt x="51673" y="126064"/>
                    <a:pt x="51662" y="126445"/>
                  </a:cubicBezTo>
                  <a:lnTo>
                    <a:pt x="51578" y="127623"/>
                  </a:lnTo>
                  <a:lnTo>
                    <a:pt x="51531" y="128207"/>
                  </a:lnTo>
                  <a:lnTo>
                    <a:pt x="51531" y="128600"/>
                  </a:lnTo>
                  <a:lnTo>
                    <a:pt x="51531" y="129409"/>
                  </a:lnTo>
                  <a:lnTo>
                    <a:pt x="51531" y="131017"/>
                  </a:lnTo>
                  <a:lnTo>
                    <a:pt x="51531" y="143887"/>
                  </a:lnTo>
                  <a:lnTo>
                    <a:pt x="64187" y="143887"/>
                  </a:lnTo>
                  <a:lnTo>
                    <a:pt x="64187" y="131017"/>
                  </a:lnTo>
                  <a:lnTo>
                    <a:pt x="64187" y="129409"/>
                  </a:lnTo>
                  <a:lnTo>
                    <a:pt x="64187" y="128600"/>
                  </a:lnTo>
                  <a:lnTo>
                    <a:pt x="64187" y="128207"/>
                  </a:lnTo>
                  <a:lnTo>
                    <a:pt x="64163" y="127980"/>
                  </a:lnTo>
                  <a:cubicBezTo>
                    <a:pt x="64175" y="127838"/>
                    <a:pt x="64163" y="127695"/>
                    <a:pt x="64163" y="127540"/>
                  </a:cubicBezTo>
                  <a:cubicBezTo>
                    <a:pt x="64163" y="127397"/>
                    <a:pt x="64211" y="127266"/>
                    <a:pt x="64223" y="127123"/>
                  </a:cubicBezTo>
                  <a:cubicBezTo>
                    <a:pt x="64246" y="126980"/>
                    <a:pt x="64246" y="126837"/>
                    <a:pt x="64282" y="126695"/>
                  </a:cubicBezTo>
                  <a:cubicBezTo>
                    <a:pt x="64318" y="126564"/>
                    <a:pt x="64354" y="126421"/>
                    <a:pt x="64389" y="126290"/>
                  </a:cubicBezTo>
                  <a:cubicBezTo>
                    <a:pt x="64663" y="125194"/>
                    <a:pt x="65508" y="123909"/>
                    <a:pt x="66282" y="123063"/>
                  </a:cubicBezTo>
                  <a:cubicBezTo>
                    <a:pt x="66401" y="122956"/>
                    <a:pt x="66532" y="122849"/>
                    <a:pt x="66651" y="122730"/>
                  </a:cubicBezTo>
                  <a:cubicBezTo>
                    <a:pt x="66747" y="122623"/>
                    <a:pt x="66878" y="122563"/>
                    <a:pt x="66985" y="122468"/>
                  </a:cubicBezTo>
                  <a:cubicBezTo>
                    <a:pt x="67104" y="122396"/>
                    <a:pt x="67211" y="122289"/>
                    <a:pt x="67330" y="122218"/>
                  </a:cubicBezTo>
                  <a:cubicBezTo>
                    <a:pt x="67461" y="122146"/>
                    <a:pt x="67580" y="122075"/>
                    <a:pt x="67699" y="122004"/>
                  </a:cubicBezTo>
                  <a:cubicBezTo>
                    <a:pt x="67759" y="121956"/>
                    <a:pt x="67818" y="121920"/>
                    <a:pt x="67878" y="121884"/>
                  </a:cubicBezTo>
                  <a:lnTo>
                    <a:pt x="68080" y="121801"/>
                  </a:lnTo>
                  <a:cubicBezTo>
                    <a:pt x="68211" y="121742"/>
                    <a:pt x="68330" y="121670"/>
                    <a:pt x="68461" y="121611"/>
                  </a:cubicBezTo>
                  <a:lnTo>
                    <a:pt x="68866" y="121468"/>
                  </a:lnTo>
                  <a:cubicBezTo>
                    <a:pt x="69116" y="121349"/>
                    <a:pt x="69402" y="121301"/>
                    <a:pt x="69676" y="121218"/>
                  </a:cubicBezTo>
                  <a:cubicBezTo>
                    <a:pt x="69807" y="121170"/>
                    <a:pt x="69950" y="121170"/>
                    <a:pt x="70092" y="121146"/>
                  </a:cubicBezTo>
                  <a:cubicBezTo>
                    <a:pt x="70235" y="121122"/>
                    <a:pt x="70378" y="121099"/>
                    <a:pt x="70521" y="121075"/>
                  </a:cubicBezTo>
                  <a:cubicBezTo>
                    <a:pt x="70664" y="121075"/>
                    <a:pt x="70807" y="121063"/>
                    <a:pt x="70950" y="121063"/>
                  </a:cubicBezTo>
                  <a:lnTo>
                    <a:pt x="71164" y="121015"/>
                  </a:lnTo>
                  <a:lnTo>
                    <a:pt x="71283" y="120968"/>
                  </a:lnTo>
                  <a:lnTo>
                    <a:pt x="94393" y="120968"/>
                  </a:lnTo>
                  <a:cubicBezTo>
                    <a:pt x="94516" y="120968"/>
                    <a:pt x="94603" y="120994"/>
                    <a:pt x="94760" y="120994"/>
                  </a:cubicBezTo>
                  <a:cubicBezTo>
                    <a:pt x="94787" y="120994"/>
                    <a:pt x="94815" y="120993"/>
                    <a:pt x="94845" y="120991"/>
                  </a:cubicBezTo>
                  <a:lnTo>
                    <a:pt x="96024" y="120956"/>
                  </a:lnTo>
                  <a:lnTo>
                    <a:pt x="96608" y="120932"/>
                  </a:lnTo>
                  <a:cubicBezTo>
                    <a:pt x="96810" y="120908"/>
                    <a:pt x="97001" y="120884"/>
                    <a:pt x="97191" y="120861"/>
                  </a:cubicBezTo>
                  <a:lnTo>
                    <a:pt x="98358" y="120682"/>
                  </a:lnTo>
                  <a:cubicBezTo>
                    <a:pt x="98751" y="120622"/>
                    <a:pt x="99132" y="120503"/>
                    <a:pt x="99513" y="120420"/>
                  </a:cubicBezTo>
                  <a:cubicBezTo>
                    <a:pt x="99894" y="120313"/>
                    <a:pt x="100275" y="120229"/>
                    <a:pt x="100656" y="120099"/>
                  </a:cubicBezTo>
                  <a:cubicBezTo>
                    <a:pt x="103656" y="119134"/>
                    <a:pt x="106406" y="117443"/>
                    <a:pt x="108633" y="115229"/>
                  </a:cubicBezTo>
                  <a:cubicBezTo>
                    <a:pt x="110836" y="112990"/>
                    <a:pt x="112514" y="110228"/>
                    <a:pt x="113467" y="107228"/>
                  </a:cubicBezTo>
                  <a:cubicBezTo>
                    <a:pt x="113574" y="106847"/>
                    <a:pt x="113669" y="106466"/>
                    <a:pt x="113776" y="106085"/>
                  </a:cubicBezTo>
                  <a:cubicBezTo>
                    <a:pt x="113860" y="105692"/>
                    <a:pt x="113979" y="105323"/>
                    <a:pt x="114026" y="104930"/>
                  </a:cubicBezTo>
                  <a:cubicBezTo>
                    <a:pt x="114146" y="104144"/>
                    <a:pt x="114288" y="103370"/>
                    <a:pt x="114300" y="102584"/>
                  </a:cubicBezTo>
                  <a:lnTo>
                    <a:pt x="114348" y="101418"/>
                  </a:lnTo>
                  <a:cubicBezTo>
                    <a:pt x="114348" y="101358"/>
                    <a:pt x="114336" y="101322"/>
                    <a:pt x="114336" y="101287"/>
                  </a:cubicBezTo>
                  <a:lnTo>
                    <a:pt x="114336" y="101191"/>
                  </a:lnTo>
                  <a:lnTo>
                    <a:pt x="114336" y="100906"/>
                  </a:lnTo>
                  <a:lnTo>
                    <a:pt x="114324" y="100310"/>
                  </a:lnTo>
                  <a:cubicBezTo>
                    <a:pt x="114300" y="99929"/>
                    <a:pt x="114288" y="99536"/>
                    <a:pt x="114253" y="99144"/>
                  </a:cubicBezTo>
                  <a:lnTo>
                    <a:pt x="114086" y="97977"/>
                  </a:lnTo>
                  <a:cubicBezTo>
                    <a:pt x="113979" y="97191"/>
                    <a:pt x="113765" y="96429"/>
                    <a:pt x="113562" y="95667"/>
                  </a:cubicBezTo>
                  <a:cubicBezTo>
                    <a:pt x="113479" y="95286"/>
                    <a:pt x="113324" y="94917"/>
                    <a:pt x="113193" y="94548"/>
                  </a:cubicBezTo>
                  <a:cubicBezTo>
                    <a:pt x="113062" y="94179"/>
                    <a:pt x="112931" y="93810"/>
                    <a:pt x="112776" y="93440"/>
                  </a:cubicBezTo>
                  <a:cubicBezTo>
                    <a:pt x="112121" y="92012"/>
                    <a:pt x="111371" y="90619"/>
                    <a:pt x="110407" y="89369"/>
                  </a:cubicBezTo>
                  <a:cubicBezTo>
                    <a:pt x="109478" y="88095"/>
                    <a:pt x="108359" y="86987"/>
                    <a:pt x="107168" y="85963"/>
                  </a:cubicBezTo>
                  <a:cubicBezTo>
                    <a:pt x="105930" y="84999"/>
                    <a:pt x="104621" y="84106"/>
                    <a:pt x="103192" y="83451"/>
                  </a:cubicBezTo>
                  <a:cubicBezTo>
                    <a:pt x="101787" y="82737"/>
                    <a:pt x="100263" y="82272"/>
                    <a:pt x="98727" y="81915"/>
                  </a:cubicBezTo>
                  <a:cubicBezTo>
                    <a:pt x="98346" y="81844"/>
                    <a:pt x="97953" y="81784"/>
                    <a:pt x="97560" y="81725"/>
                  </a:cubicBezTo>
                  <a:lnTo>
                    <a:pt x="96977" y="81641"/>
                  </a:lnTo>
                  <a:cubicBezTo>
                    <a:pt x="96786" y="81606"/>
                    <a:pt x="96596" y="81582"/>
                    <a:pt x="96393" y="81582"/>
                  </a:cubicBezTo>
                  <a:lnTo>
                    <a:pt x="95226" y="81534"/>
                  </a:lnTo>
                  <a:lnTo>
                    <a:pt x="94643" y="81522"/>
                  </a:lnTo>
                  <a:lnTo>
                    <a:pt x="19872" y="81522"/>
                  </a:lnTo>
                  <a:lnTo>
                    <a:pt x="19693" y="81510"/>
                  </a:lnTo>
                  <a:lnTo>
                    <a:pt x="19574" y="81499"/>
                  </a:lnTo>
                  <a:cubicBezTo>
                    <a:pt x="19431" y="81487"/>
                    <a:pt x="19288" y="81475"/>
                    <a:pt x="19146" y="81463"/>
                  </a:cubicBezTo>
                  <a:cubicBezTo>
                    <a:pt x="19074" y="81463"/>
                    <a:pt x="19003" y="81463"/>
                    <a:pt x="18931" y="81451"/>
                  </a:cubicBezTo>
                  <a:lnTo>
                    <a:pt x="18717" y="81415"/>
                  </a:lnTo>
                  <a:cubicBezTo>
                    <a:pt x="18586" y="81391"/>
                    <a:pt x="18443" y="81368"/>
                    <a:pt x="18300" y="81356"/>
                  </a:cubicBezTo>
                  <a:cubicBezTo>
                    <a:pt x="17181" y="81129"/>
                    <a:pt x="16145" y="80629"/>
                    <a:pt x="15240" y="79915"/>
                  </a:cubicBezTo>
                  <a:cubicBezTo>
                    <a:pt x="14335" y="79213"/>
                    <a:pt x="13633" y="78260"/>
                    <a:pt x="13169" y="77224"/>
                  </a:cubicBezTo>
                  <a:cubicBezTo>
                    <a:pt x="13085" y="77105"/>
                    <a:pt x="13061" y="76962"/>
                    <a:pt x="13014" y="76831"/>
                  </a:cubicBezTo>
                  <a:cubicBezTo>
                    <a:pt x="12966" y="76700"/>
                    <a:pt x="12907" y="76569"/>
                    <a:pt x="12859" y="76426"/>
                  </a:cubicBezTo>
                  <a:cubicBezTo>
                    <a:pt x="12835" y="76296"/>
                    <a:pt x="12800" y="76153"/>
                    <a:pt x="12764" y="76022"/>
                  </a:cubicBezTo>
                  <a:lnTo>
                    <a:pt x="12704" y="75819"/>
                  </a:lnTo>
                  <a:cubicBezTo>
                    <a:pt x="12692" y="75748"/>
                    <a:pt x="12680" y="75676"/>
                    <a:pt x="12680" y="75605"/>
                  </a:cubicBezTo>
                  <a:cubicBezTo>
                    <a:pt x="12657" y="75462"/>
                    <a:pt x="12633" y="75319"/>
                    <a:pt x="12609" y="75176"/>
                  </a:cubicBezTo>
                  <a:cubicBezTo>
                    <a:pt x="12573" y="75045"/>
                    <a:pt x="12597" y="74891"/>
                    <a:pt x="12585" y="74748"/>
                  </a:cubicBezTo>
                  <a:lnTo>
                    <a:pt x="12549" y="74295"/>
                  </a:lnTo>
                  <a:cubicBezTo>
                    <a:pt x="12549" y="74033"/>
                    <a:pt x="12549" y="73700"/>
                    <a:pt x="12561" y="73617"/>
                  </a:cubicBezTo>
                  <a:cubicBezTo>
                    <a:pt x="12597" y="72462"/>
                    <a:pt x="12895" y="71343"/>
                    <a:pt x="13431" y="70342"/>
                  </a:cubicBezTo>
                  <a:cubicBezTo>
                    <a:pt x="13990" y="69354"/>
                    <a:pt x="14776" y="68473"/>
                    <a:pt x="15717" y="67830"/>
                  </a:cubicBezTo>
                  <a:cubicBezTo>
                    <a:pt x="16681" y="67199"/>
                    <a:pt x="17764" y="66806"/>
                    <a:pt x="18896" y="66663"/>
                  </a:cubicBezTo>
                  <a:cubicBezTo>
                    <a:pt x="19038" y="66640"/>
                    <a:pt x="19181" y="66651"/>
                    <a:pt x="19324" y="66640"/>
                  </a:cubicBezTo>
                  <a:lnTo>
                    <a:pt x="19538" y="66628"/>
                  </a:lnTo>
                  <a:lnTo>
                    <a:pt x="19646" y="66640"/>
                  </a:lnTo>
                  <a:lnTo>
                    <a:pt x="94572" y="66640"/>
                  </a:lnTo>
                  <a:lnTo>
                    <a:pt x="94679" y="66628"/>
                  </a:lnTo>
                  <a:lnTo>
                    <a:pt x="94822" y="66616"/>
                  </a:lnTo>
                  <a:lnTo>
                    <a:pt x="95119" y="66604"/>
                  </a:lnTo>
                  <a:lnTo>
                    <a:pt x="95703" y="66568"/>
                  </a:lnTo>
                  <a:cubicBezTo>
                    <a:pt x="96096" y="66544"/>
                    <a:pt x="96489" y="66544"/>
                    <a:pt x="96881" y="66485"/>
                  </a:cubicBezTo>
                  <a:lnTo>
                    <a:pt x="98048" y="66306"/>
                  </a:lnTo>
                  <a:lnTo>
                    <a:pt x="98632" y="66211"/>
                  </a:lnTo>
                  <a:lnTo>
                    <a:pt x="99203" y="66080"/>
                  </a:lnTo>
                  <a:lnTo>
                    <a:pt x="100346" y="65782"/>
                  </a:lnTo>
                  <a:cubicBezTo>
                    <a:pt x="100727" y="65675"/>
                    <a:pt x="101096" y="65520"/>
                    <a:pt x="101465" y="65389"/>
                  </a:cubicBezTo>
                  <a:cubicBezTo>
                    <a:pt x="101834" y="65247"/>
                    <a:pt x="102215" y="65127"/>
                    <a:pt x="102561" y="64961"/>
                  </a:cubicBezTo>
                  <a:cubicBezTo>
                    <a:pt x="103275" y="64616"/>
                    <a:pt x="104001" y="64306"/>
                    <a:pt x="104656" y="63877"/>
                  </a:cubicBezTo>
                  <a:cubicBezTo>
                    <a:pt x="107288" y="62318"/>
                    <a:pt x="109693" y="59960"/>
                    <a:pt x="111348" y="57365"/>
                  </a:cubicBezTo>
                  <a:cubicBezTo>
                    <a:pt x="111383" y="57317"/>
                    <a:pt x="111419" y="57257"/>
                    <a:pt x="111455" y="57198"/>
                  </a:cubicBezTo>
                  <a:cubicBezTo>
                    <a:pt x="111467" y="57174"/>
                    <a:pt x="111479" y="57150"/>
                    <a:pt x="111490" y="57138"/>
                  </a:cubicBezTo>
                  <a:lnTo>
                    <a:pt x="111490" y="57126"/>
                  </a:lnTo>
                  <a:cubicBezTo>
                    <a:pt x="113074" y="54519"/>
                    <a:pt x="114074" y="51531"/>
                    <a:pt x="114288" y="48483"/>
                  </a:cubicBezTo>
                  <a:cubicBezTo>
                    <a:pt x="114527" y="45363"/>
                    <a:pt x="114026" y="42172"/>
                    <a:pt x="112812" y="39255"/>
                  </a:cubicBezTo>
                  <a:cubicBezTo>
                    <a:pt x="111562" y="36362"/>
                    <a:pt x="109633" y="33778"/>
                    <a:pt x="107228" y="31766"/>
                  </a:cubicBezTo>
                  <a:cubicBezTo>
                    <a:pt x="104799" y="29766"/>
                    <a:pt x="101894" y="28349"/>
                    <a:pt x="98810" y="27682"/>
                  </a:cubicBezTo>
                  <a:cubicBezTo>
                    <a:pt x="98429" y="27587"/>
                    <a:pt x="98036" y="27540"/>
                    <a:pt x="97643" y="27480"/>
                  </a:cubicBezTo>
                  <a:cubicBezTo>
                    <a:pt x="97251" y="27420"/>
                    <a:pt x="96870" y="27349"/>
                    <a:pt x="96477" y="27325"/>
                  </a:cubicBezTo>
                  <a:lnTo>
                    <a:pt x="95298" y="27266"/>
                  </a:lnTo>
                  <a:lnTo>
                    <a:pt x="94715" y="27218"/>
                  </a:lnTo>
                  <a:lnTo>
                    <a:pt x="94298" y="27206"/>
                  </a:lnTo>
                  <a:lnTo>
                    <a:pt x="71783" y="27206"/>
                  </a:lnTo>
                  <a:cubicBezTo>
                    <a:pt x="71140" y="27206"/>
                    <a:pt x="70676" y="27182"/>
                    <a:pt x="70676" y="27182"/>
                  </a:cubicBezTo>
                  <a:cubicBezTo>
                    <a:pt x="70650" y="27185"/>
                    <a:pt x="70624" y="27186"/>
                    <a:pt x="70598" y="27186"/>
                  </a:cubicBezTo>
                  <a:cubicBezTo>
                    <a:pt x="70484" y="27186"/>
                    <a:pt x="70376" y="27166"/>
                    <a:pt x="70259" y="27147"/>
                  </a:cubicBezTo>
                  <a:cubicBezTo>
                    <a:pt x="70116" y="27123"/>
                    <a:pt x="69973" y="27111"/>
                    <a:pt x="69830" y="27087"/>
                  </a:cubicBezTo>
                  <a:lnTo>
                    <a:pt x="69426" y="26980"/>
                  </a:lnTo>
                  <a:cubicBezTo>
                    <a:pt x="69283" y="26944"/>
                    <a:pt x="69140" y="26932"/>
                    <a:pt x="69009" y="26861"/>
                  </a:cubicBezTo>
                  <a:cubicBezTo>
                    <a:pt x="68747" y="26754"/>
                    <a:pt x="68473" y="26694"/>
                    <a:pt x="68223" y="26551"/>
                  </a:cubicBezTo>
                  <a:lnTo>
                    <a:pt x="67842" y="26361"/>
                  </a:lnTo>
                  <a:cubicBezTo>
                    <a:pt x="67723" y="26289"/>
                    <a:pt x="67604" y="26206"/>
                    <a:pt x="67473" y="26135"/>
                  </a:cubicBezTo>
                  <a:lnTo>
                    <a:pt x="67294" y="26027"/>
                  </a:lnTo>
                  <a:cubicBezTo>
                    <a:pt x="67235" y="25992"/>
                    <a:pt x="67175" y="25944"/>
                    <a:pt x="67116" y="25896"/>
                  </a:cubicBezTo>
                  <a:cubicBezTo>
                    <a:pt x="67009" y="25813"/>
                    <a:pt x="66890" y="25730"/>
                    <a:pt x="66771" y="25646"/>
                  </a:cubicBezTo>
                  <a:cubicBezTo>
                    <a:pt x="66663" y="25563"/>
                    <a:pt x="66568" y="25444"/>
                    <a:pt x="66461" y="25361"/>
                  </a:cubicBezTo>
                  <a:cubicBezTo>
                    <a:pt x="66354" y="25254"/>
                    <a:pt x="66223" y="25182"/>
                    <a:pt x="66140" y="25063"/>
                  </a:cubicBezTo>
                  <a:cubicBezTo>
                    <a:pt x="65961" y="24837"/>
                    <a:pt x="65735" y="24658"/>
                    <a:pt x="65592" y="24408"/>
                  </a:cubicBezTo>
                  <a:cubicBezTo>
                    <a:pt x="64889" y="23503"/>
                    <a:pt x="64401" y="22444"/>
                    <a:pt x="64235" y="21313"/>
                  </a:cubicBezTo>
                  <a:cubicBezTo>
                    <a:pt x="64211" y="21170"/>
                    <a:pt x="64175" y="20110"/>
                    <a:pt x="64175" y="20074"/>
                  </a:cubicBezTo>
                  <a:lnTo>
                    <a:pt x="64175" y="19979"/>
                  </a:lnTo>
                  <a:lnTo>
                    <a:pt x="64175" y="19169"/>
                  </a:lnTo>
                  <a:lnTo>
                    <a:pt x="64175" y="15895"/>
                  </a:lnTo>
                  <a:lnTo>
                    <a:pt x="66890" y="15895"/>
                  </a:lnTo>
                  <a:lnTo>
                    <a:pt x="57841" y="0"/>
                  </a:ln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124740" y="1467244"/>
              <a:ext cx="2847490" cy="3675956"/>
            </a:xfrm>
            <a:custGeom>
              <a:avLst/>
              <a:gdLst/>
              <a:ahLst/>
              <a:cxnLst/>
              <a:rect l="l" t="t" r="r" b="b"/>
              <a:pathLst>
                <a:path w="103002" h="132970" extrusionOk="0">
                  <a:moveTo>
                    <a:pt x="51507" y="1"/>
                  </a:moveTo>
                  <a:lnTo>
                    <a:pt x="51507" y="3727"/>
                  </a:lnTo>
                  <a:lnTo>
                    <a:pt x="52757" y="3727"/>
                  </a:lnTo>
                  <a:lnTo>
                    <a:pt x="52757" y="1"/>
                  </a:lnTo>
                  <a:close/>
                  <a:moveTo>
                    <a:pt x="51507" y="7442"/>
                  </a:moveTo>
                  <a:lnTo>
                    <a:pt x="51507" y="9180"/>
                  </a:lnTo>
                  <a:cubicBezTo>
                    <a:pt x="51507" y="9883"/>
                    <a:pt x="51566" y="10573"/>
                    <a:pt x="51662" y="11252"/>
                  </a:cubicBezTo>
                  <a:lnTo>
                    <a:pt x="52888" y="11073"/>
                  </a:lnTo>
                  <a:cubicBezTo>
                    <a:pt x="52793" y="10454"/>
                    <a:pt x="52757" y="9823"/>
                    <a:pt x="52757" y="9180"/>
                  </a:cubicBezTo>
                  <a:lnTo>
                    <a:pt x="52757" y="7442"/>
                  </a:lnTo>
                  <a:close/>
                  <a:moveTo>
                    <a:pt x="53888" y="14467"/>
                  </a:moveTo>
                  <a:lnTo>
                    <a:pt x="52757" y="14979"/>
                  </a:lnTo>
                  <a:cubicBezTo>
                    <a:pt x="53293" y="16157"/>
                    <a:pt x="53995" y="17265"/>
                    <a:pt x="54840" y="18265"/>
                  </a:cubicBezTo>
                  <a:lnTo>
                    <a:pt x="55781" y="17455"/>
                  </a:lnTo>
                  <a:cubicBezTo>
                    <a:pt x="55019" y="16550"/>
                    <a:pt x="54376" y="15550"/>
                    <a:pt x="53888" y="14467"/>
                  </a:cubicBezTo>
                  <a:close/>
                  <a:moveTo>
                    <a:pt x="58424" y="19812"/>
                  </a:moveTo>
                  <a:lnTo>
                    <a:pt x="57734" y="20848"/>
                  </a:lnTo>
                  <a:cubicBezTo>
                    <a:pt x="58817" y="21575"/>
                    <a:pt x="59984" y="22146"/>
                    <a:pt x="61222" y="22551"/>
                  </a:cubicBezTo>
                  <a:lnTo>
                    <a:pt x="61603" y="21360"/>
                  </a:lnTo>
                  <a:cubicBezTo>
                    <a:pt x="60484" y="21003"/>
                    <a:pt x="59412" y="20479"/>
                    <a:pt x="58424" y="19812"/>
                  </a:cubicBezTo>
                  <a:close/>
                  <a:moveTo>
                    <a:pt x="65092" y="21979"/>
                  </a:moveTo>
                  <a:lnTo>
                    <a:pt x="65056" y="23218"/>
                  </a:lnTo>
                  <a:cubicBezTo>
                    <a:pt x="65211" y="23218"/>
                    <a:pt x="65378" y="23230"/>
                    <a:pt x="65544" y="23230"/>
                  </a:cubicBezTo>
                  <a:lnTo>
                    <a:pt x="68795" y="23230"/>
                  </a:lnTo>
                  <a:lnTo>
                    <a:pt x="68795" y="21979"/>
                  </a:lnTo>
                  <a:close/>
                  <a:moveTo>
                    <a:pt x="72521" y="21979"/>
                  </a:moveTo>
                  <a:lnTo>
                    <a:pt x="72521" y="23230"/>
                  </a:lnTo>
                  <a:lnTo>
                    <a:pt x="76248" y="23230"/>
                  </a:lnTo>
                  <a:lnTo>
                    <a:pt x="76248" y="21979"/>
                  </a:lnTo>
                  <a:close/>
                  <a:moveTo>
                    <a:pt x="79975" y="21979"/>
                  </a:moveTo>
                  <a:lnTo>
                    <a:pt x="79975" y="23230"/>
                  </a:lnTo>
                  <a:lnTo>
                    <a:pt x="83689" y="23230"/>
                  </a:lnTo>
                  <a:lnTo>
                    <a:pt x="83689" y="21979"/>
                  </a:lnTo>
                  <a:close/>
                  <a:moveTo>
                    <a:pt x="87416" y="21979"/>
                  </a:moveTo>
                  <a:lnTo>
                    <a:pt x="87416" y="23230"/>
                  </a:lnTo>
                  <a:lnTo>
                    <a:pt x="88952" y="23230"/>
                  </a:lnTo>
                  <a:cubicBezTo>
                    <a:pt x="89654" y="23230"/>
                    <a:pt x="90357" y="23277"/>
                    <a:pt x="91035" y="23396"/>
                  </a:cubicBezTo>
                  <a:lnTo>
                    <a:pt x="91238" y="22170"/>
                  </a:lnTo>
                  <a:cubicBezTo>
                    <a:pt x="90488" y="22039"/>
                    <a:pt x="89726" y="21979"/>
                    <a:pt x="88952" y="21979"/>
                  </a:cubicBezTo>
                  <a:close/>
                  <a:moveTo>
                    <a:pt x="94941" y="23313"/>
                  </a:moveTo>
                  <a:lnTo>
                    <a:pt x="94417" y="24444"/>
                  </a:lnTo>
                  <a:cubicBezTo>
                    <a:pt x="95488" y="24944"/>
                    <a:pt x="96477" y="25599"/>
                    <a:pt x="97370" y="26385"/>
                  </a:cubicBezTo>
                  <a:lnTo>
                    <a:pt x="98191" y="25444"/>
                  </a:lnTo>
                  <a:cubicBezTo>
                    <a:pt x="97215" y="24587"/>
                    <a:pt x="96119" y="23873"/>
                    <a:pt x="94941" y="23313"/>
                  </a:cubicBezTo>
                  <a:close/>
                  <a:moveTo>
                    <a:pt x="100739" y="28373"/>
                  </a:moveTo>
                  <a:lnTo>
                    <a:pt x="99691" y="29052"/>
                  </a:lnTo>
                  <a:cubicBezTo>
                    <a:pt x="100346" y="30052"/>
                    <a:pt x="100846" y="31135"/>
                    <a:pt x="101192" y="32266"/>
                  </a:cubicBezTo>
                  <a:lnTo>
                    <a:pt x="102382" y="31897"/>
                  </a:lnTo>
                  <a:cubicBezTo>
                    <a:pt x="102001" y="30659"/>
                    <a:pt x="101442" y="29468"/>
                    <a:pt x="100739" y="28373"/>
                  </a:cubicBezTo>
                  <a:close/>
                  <a:moveTo>
                    <a:pt x="102989" y="35731"/>
                  </a:moveTo>
                  <a:lnTo>
                    <a:pt x="101751" y="35755"/>
                  </a:lnTo>
                  <a:cubicBezTo>
                    <a:pt x="101751" y="35850"/>
                    <a:pt x="101751" y="35934"/>
                    <a:pt x="101751" y="36017"/>
                  </a:cubicBezTo>
                  <a:cubicBezTo>
                    <a:pt x="101751" y="37124"/>
                    <a:pt x="101608" y="38220"/>
                    <a:pt x="101334" y="39267"/>
                  </a:cubicBezTo>
                  <a:lnTo>
                    <a:pt x="102537" y="39589"/>
                  </a:lnTo>
                  <a:cubicBezTo>
                    <a:pt x="102846" y="38434"/>
                    <a:pt x="103001" y="37231"/>
                    <a:pt x="103001" y="36017"/>
                  </a:cubicBezTo>
                  <a:cubicBezTo>
                    <a:pt x="103001" y="35922"/>
                    <a:pt x="102989" y="35826"/>
                    <a:pt x="102989" y="35731"/>
                  </a:cubicBezTo>
                  <a:close/>
                  <a:moveTo>
                    <a:pt x="99977" y="42541"/>
                  </a:moveTo>
                  <a:cubicBezTo>
                    <a:pt x="99370" y="43553"/>
                    <a:pt x="98620" y="44482"/>
                    <a:pt x="97763" y="45304"/>
                  </a:cubicBezTo>
                  <a:lnTo>
                    <a:pt x="98620" y="46209"/>
                  </a:lnTo>
                  <a:cubicBezTo>
                    <a:pt x="99560" y="45316"/>
                    <a:pt x="100382" y="44292"/>
                    <a:pt x="101037" y="43172"/>
                  </a:cubicBezTo>
                  <a:lnTo>
                    <a:pt x="99977" y="42541"/>
                  </a:lnTo>
                  <a:close/>
                  <a:moveTo>
                    <a:pt x="94881" y="47363"/>
                  </a:moveTo>
                  <a:cubicBezTo>
                    <a:pt x="93833" y="47911"/>
                    <a:pt x="92714" y="48316"/>
                    <a:pt x="91547" y="48554"/>
                  </a:cubicBezTo>
                  <a:lnTo>
                    <a:pt x="91797" y="49769"/>
                  </a:lnTo>
                  <a:cubicBezTo>
                    <a:pt x="93071" y="49507"/>
                    <a:pt x="94310" y="49066"/>
                    <a:pt x="95465" y="48471"/>
                  </a:cubicBezTo>
                  <a:lnTo>
                    <a:pt x="94881" y="47363"/>
                  </a:lnTo>
                  <a:close/>
                  <a:moveTo>
                    <a:pt x="17205" y="48816"/>
                  </a:moveTo>
                  <a:lnTo>
                    <a:pt x="17205" y="50054"/>
                  </a:lnTo>
                  <a:lnTo>
                    <a:pt x="20931" y="50054"/>
                  </a:lnTo>
                  <a:lnTo>
                    <a:pt x="20931" y="48816"/>
                  </a:lnTo>
                  <a:close/>
                  <a:moveTo>
                    <a:pt x="24658" y="48816"/>
                  </a:moveTo>
                  <a:lnTo>
                    <a:pt x="24658" y="50054"/>
                  </a:lnTo>
                  <a:lnTo>
                    <a:pt x="28373" y="50054"/>
                  </a:lnTo>
                  <a:lnTo>
                    <a:pt x="28373" y="48816"/>
                  </a:lnTo>
                  <a:close/>
                  <a:moveTo>
                    <a:pt x="32100" y="48816"/>
                  </a:moveTo>
                  <a:lnTo>
                    <a:pt x="32100" y="50054"/>
                  </a:lnTo>
                  <a:lnTo>
                    <a:pt x="35826" y="50054"/>
                  </a:lnTo>
                  <a:lnTo>
                    <a:pt x="35826" y="48816"/>
                  </a:lnTo>
                  <a:close/>
                  <a:moveTo>
                    <a:pt x="39553" y="48816"/>
                  </a:moveTo>
                  <a:lnTo>
                    <a:pt x="39553" y="50054"/>
                  </a:lnTo>
                  <a:lnTo>
                    <a:pt x="43280" y="50054"/>
                  </a:lnTo>
                  <a:lnTo>
                    <a:pt x="43280" y="48816"/>
                  </a:lnTo>
                  <a:close/>
                  <a:moveTo>
                    <a:pt x="47006" y="48816"/>
                  </a:moveTo>
                  <a:lnTo>
                    <a:pt x="47006" y="50054"/>
                  </a:lnTo>
                  <a:lnTo>
                    <a:pt x="50721" y="50054"/>
                  </a:lnTo>
                  <a:lnTo>
                    <a:pt x="50721" y="48816"/>
                  </a:lnTo>
                  <a:close/>
                  <a:moveTo>
                    <a:pt x="54448" y="48816"/>
                  </a:moveTo>
                  <a:lnTo>
                    <a:pt x="54448" y="50054"/>
                  </a:lnTo>
                  <a:lnTo>
                    <a:pt x="58174" y="50054"/>
                  </a:lnTo>
                  <a:lnTo>
                    <a:pt x="58174" y="48816"/>
                  </a:lnTo>
                  <a:close/>
                  <a:moveTo>
                    <a:pt x="61901" y="48816"/>
                  </a:moveTo>
                  <a:lnTo>
                    <a:pt x="61901" y="50054"/>
                  </a:lnTo>
                  <a:lnTo>
                    <a:pt x="65628" y="50054"/>
                  </a:lnTo>
                  <a:lnTo>
                    <a:pt x="65628" y="48816"/>
                  </a:lnTo>
                  <a:close/>
                  <a:moveTo>
                    <a:pt x="69342" y="48816"/>
                  </a:moveTo>
                  <a:lnTo>
                    <a:pt x="69342" y="50054"/>
                  </a:lnTo>
                  <a:lnTo>
                    <a:pt x="73069" y="50054"/>
                  </a:lnTo>
                  <a:lnTo>
                    <a:pt x="73069" y="48816"/>
                  </a:lnTo>
                  <a:close/>
                  <a:moveTo>
                    <a:pt x="76796" y="48816"/>
                  </a:moveTo>
                  <a:lnTo>
                    <a:pt x="76796" y="50054"/>
                  </a:lnTo>
                  <a:lnTo>
                    <a:pt x="80522" y="50054"/>
                  </a:lnTo>
                  <a:lnTo>
                    <a:pt x="80522" y="48816"/>
                  </a:lnTo>
                  <a:close/>
                  <a:moveTo>
                    <a:pt x="84249" y="48816"/>
                  </a:moveTo>
                  <a:lnTo>
                    <a:pt x="84249" y="50054"/>
                  </a:lnTo>
                  <a:lnTo>
                    <a:pt x="87976" y="50054"/>
                  </a:lnTo>
                  <a:lnTo>
                    <a:pt x="87976" y="48816"/>
                  </a:lnTo>
                  <a:close/>
                  <a:moveTo>
                    <a:pt x="13454" y="48828"/>
                  </a:moveTo>
                  <a:cubicBezTo>
                    <a:pt x="12157" y="48876"/>
                    <a:pt x="10871" y="49102"/>
                    <a:pt x="9632" y="49507"/>
                  </a:cubicBezTo>
                  <a:lnTo>
                    <a:pt x="10013" y="50685"/>
                  </a:lnTo>
                  <a:cubicBezTo>
                    <a:pt x="11145" y="50316"/>
                    <a:pt x="12311" y="50114"/>
                    <a:pt x="13502" y="50066"/>
                  </a:cubicBezTo>
                  <a:lnTo>
                    <a:pt x="13454" y="48828"/>
                  </a:lnTo>
                  <a:close/>
                  <a:moveTo>
                    <a:pt x="6144" y="51209"/>
                  </a:moveTo>
                  <a:cubicBezTo>
                    <a:pt x="5072" y="51935"/>
                    <a:pt x="4096" y="52805"/>
                    <a:pt x="3251" y="53805"/>
                  </a:cubicBezTo>
                  <a:lnTo>
                    <a:pt x="4203" y="54602"/>
                  </a:lnTo>
                  <a:cubicBezTo>
                    <a:pt x="4965" y="53698"/>
                    <a:pt x="5858" y="52900"/>
                    <a:pt x="6834" y="52233"/>
                  </a:cubicBezTo>
                  <a:lnTo>
                    <a:pt x="6144" y="51209"/>
                  </a:lnTo>
                  <a:close/>
                  <a:moveTo>
                    <a:pt x="1179" y="57091"/>
                  </a:moveTo>
                  <a:cubicBezTo>
                    <a:pt x="643" y="58270"/>
                    <a:pt x="286" y="59532"/>
                    <a:pt x="96" y="60818"/>
                  </a:cubicBezTo>
                  <a:lnTo>
                    <a:pt x="1322" y="60996"/>
                  </a:lnTo>
                  <a:cubicBezTo>
                    <a:pt x="1489" y="59817"/>
                    <a:pt x="1822" y="58674"/>
                    <a:pt x="2310" y="57603"/>
                  </a:cubicBezTo>
                  <a:lnTo>
                    <a:pt x="1179" y="57091"/>
                  </a:lnTo>
                  <a:close/>
                  <a:moveTo>
                    <a:pt x="1239" y="64568"/>
                  </a:moveTo>
                  <a:lnTo>
                    <a:pt x="0" y="64675"/>
                  </a:lnTo>
                  <a:cubicBezTo>
                    <a:pt x="107" y="65973"/>
                    <a:pt x="405" y="67247"/>
                    <a:pt x="869" y="68461"/>
                  </a:cubicBezTo>
                  <a:lnTo>
                    <a:pt x="2024" y="68021"/>
                  </a:lnTo>
                  <a:cubicBezTo>
                    <a:pt x="1608" y="66914"/>
                    <a:pt x="1346" y="65747"/>
                    <a:pt x="1239" y="64568"/>
                  </a:cubicBezTo>
                  <a:close/>
                  <a:moveTo>
                    <a:pt x="3739" y="71116"/>
                  </a:moveTo>
                  <a:lnTo>
                    <a:pt x="2751" y="71855"/>
                  </a:lnTo>
                  <a:cubicBezTo>
                    <a:pt x="3525" y="72902"/>
                    <a:pt x="4453" y="73831"/>
                    <a:pt x="5477" y="74617"/>
                  </a:cubicBezTo>
                  <a:lnTo>
                    <a:pt x="6239" y="73629"/>
                  </a:lnTo>
                  <a:cubicBezTo>
                    <a:pt x="5287" y="72902"/>
                    <a:pt x="4453" y="72057"/>
                    <a:pt x="3739" y="71116"/>
                  </a:cubicBezTo>
                  <a:close/>
                  <a:moveTo>
                    <a:pt x="9323" y="75367"/>
                  </a:moveTo>
                  <a:lnTo>
                    <a:pt x="8870" y="76522"/>
                  </a:lnTo>
                  <a:cubicBezTo>
                    <a:pt x="10073" y="76998"/>
                    <a:pt x="11347" y="77296"/>
                    <a:pt x="12645" y="77415"/>
                  </a:cubicBezTo>
                  <a:lnTo>
                    <a:pt x="12764" y="76177"/>
                  </a:lnTo>
                  <a:cubicBezTo>
                    <a:pt x="11585" y="76069"/>
                    <a:pt x="10418" y="75796"/>
                    <a:pt x="9323" y="75367"/>
                  </a:cubicBezTo>
                  <a:close/>
                  <a:moveTo>
                    <a:pt x="16431" y="76236"/>
                  </a:moveTo>
                  <a:lnTo>
                    <a:pt x="16431" y="77486"/>
                  </a:lnTo>
                  <a:lnTo>
                    <a:pt x="20158" y="77486"/>
                  </a:lnTo>
                  <a:lnTo>
                    <a:pt x="20158" y="76236"/>
                  </a:lnTo>
                  <a:close/>
                  <a:moveTo>
                    <a:pt x="23872" y="76236"/>
                  </a:moveTo>
                  <a:lnTo>
                    <a:pt x="23872" y="77486"/>
                  </a:lnTo>
                  <a:lnTo>
                    <a:pt x="27599" y="77486"/>
                  </a:lnTo>
                  <a:lnTo>
                    <a:pt x="27599" y="76236"/>
                  </a:lnTo>
                  <a:close/>
                  <a:moveTo>
                    <a:pt x="31326" y="76236"/>
                  </a:moveTo>
                  <a:lnTo>
                    <a:pt x="31326" y="77486"/>
                  </a:lnTo>
                  <a:lnTo>
                    <a:pt x="35052" y="77486"/>
                  </a:lnTo>
                  <a:lnTo>
                    <a:pt x="35052" y="76236"/>
                  </a:lnTo>
                  <a:close/>
                  <a:moveTo>
                    <a:pt x="38779" y="76236"/>
                  </a:moveTo>
                  <a:lnTo>
                    <a:pt x="38779" y="77486"/>
                  </a:lnTo>
                  <a:lnTo>
                    <a:pt x="42494" y="77486"/>
                  </a:lnTo>
                  <a:lnTo>
                    <a:pt x="42494" y="76236"/>
                  </a:lnTo>
                  <a:close/>
                  <a:moveTo>
                    <a:pt x="46220" y="76236"/>
                  </a:moveTo>
                  <a:lnTo>
                    <a:pt x="46220" y="77486"/>
                  </a:lnTo>
                  <a:lnTo>
                    <a:pt x="49947" y="77486"/>
                  </a:lnTo>
                  <a:lnTo>
                    <a:pt x="49947" y="76236"/>
                  </a:lnTo>
                  <a:close/>
                  <a:moveTo>
                    <a:pt x="53674" y="76236"/>
                  </a:moveTo>
                  <a:lnTo>
                    <a:pt x="53674" y="77486"/>
                  </a:lnTo>
                  <a:lnTo>
                    <a:pt x="57400" y="77486"/>
                  </a:lnTo>
                  <a:lnTo>
                    <a:pt x="57400" y="76236"/>
                  </a:lnTo>
                  <a:close/>
                  <a:moveTo>
                    <a:pt x="61127" y="76236"/>
                  </a:moveTo>
                  <a:lnTo>
                    <a:pt x="61127" y="77486"/>
                  </a:lnTo>
                  <a:lnTo>
                    <a:pt x="64842" y="77486"/>
                  </a:lnTo>
                  <a:lnTo>
                    <a:pt x="64842" y="76236"/>
                  </a:lnTo>
                  <a:close/>
                  <a:moveTo>
                    <a:pt x="68568" y="76236"/>
                  </a:moveTo>
                  <a:lnTo>
                    <a:pt x="68568" y="77486"/>
                  </a:lnTo>
                  <a:lnTo>
                    <a:pt x="72295" y="77486"/>
                  </a:lnTo>
                  <a:lnTo>
                    <a:pt x="72295" y="76236"/>
                  </a:lnTo>
                  <a:close/>
                  <a:moveTo>
                    <a:pt x="76022" y="76236"/>
                  </a:moveTo>
                  <a:lnTo>
                    <a:pt x="76022" y="77486"/>
                  </a:lnTo>
                  <a:lnTo>
                    <a:pt x="79748" y="77486"/>
                  </a:lnTo>
                  <a:lnTo>
                    <a:pt x="79748" y="76236"/>
                  </a:lnTo>
                  <a:close/>
                  <a:moveTo>
                    <a:pt x="83475" y="76236"/>
                  </a:moveTo>
                  <a:lnTo>
                    <a:pt x="83475" y="77486"/>
                  </a:lnTo>
                  <a:lnTo>
                    <a:pt x="87190" y="77486"/>
                  </a:lnTo>
                  <a:lnTo>
                    <a:pt x="87190" y="76236"/>
                  </a:lnTo>
                  <a:close/>
                  <a:moveTo>
                    <a:pt x="91000" y="76391"/>
                  </a:moveTo>
                  <a:lnTo>
                    <a:pt x="90821" y="77617"/>
                  </a:lnTo>
                  <a:cubicBezTo>
                    <a:pt x="92000" y="77784"/>
                    <a:pt x="93143" y="78117"/>
                    <a:pt x="94214" y="78605"/>
                  </a:cubicBezTo>
                  <a:lnTo>
                    <a:pt x="94726" y="77474"/>
                  </a:lnTo>
                  <a:cubicBezTo>
                    <a:pt x="93548" y="76939"/>
                    <a:pt x="92286" y="76569"/>
                    <a:pt x="91000" y="76391"/>
                  </a:cubicBezTo>
                  <a:close/>
                  <a:moveTo>
                    <a:pt x="98013" y="79546"/>
                  </a:moveTo>
                  <a:lnTo>
                    <a:pt x="97215" y="80499"/>
                  </a:lnTo>
                  <a:cubicBezTo>
                    <a:pt x="98120" y="81261"/>
                    <a:pt x="98917" y="82153"/>
                    <a:pt x="99572" y="83130"/>
                  </a:cubicBezTo>
                  <a:lnTo>
                    <a:pt x="100608" y="82439"/>
                  </a:lnTo>
                  <a:cubicBezTo>
                    <a:pt x="99882" y="81356"/>
                    <a:pt x="99001" y="80391"/>
                    <a:pt x="98013" y="79546"/>
                  </a:cubicBezTo>
                  <a:close/>
                  <a:moveTo>
                    <a:pt x="102311" y="85928"/>
                  </a:moveTo>
                  <a:lnTo>
                    <a:pt x="101132" y="86309"/>
                  </a:lnTo>
                  <a:cubicBezTo>
                    <a:pt x="101489" y="87440"/>
                    <a:pt x="101703" y="88607"/>
                    <a:pt x="101751" y="89797"/>
                  </a:cubicBezTo>
                  <a:lnTo>
                    <a:pt x="102989" y="89750"/>
                  </a:lnTo>
                  <a:cubicBezTo>
                    <a:pt x="102942" y="88452"/>
                    <a:pt x="102716" y="87166"/>
                    <a:pt x="102311" y="85928"/>
                  </a:cubicBezTo>
                  <a:close/>
                  <a:moveTo>
                    <a:pt x="101430" y="93333"/>
                  </a:moveTo>
                  <a:cubicBezTo>
                    <a:pt x="101156" y="94488"/>
                    <a:pt x="100727" y="95596"/>
                    <a:pt x="100156" y="96631"/>
                  </a:cubicBezTo>
                  <a:lnTo>
                    <a:pt x="101239" y="97239"/>
                  </a:lnTo>
                  <a:cubicBezTo>
                    <a:pt x="101870" y="96096"/>
                    <a:pt x="102346" y="94881"/>
                    <a:pt x="102632" y="93619"/>
                  </a:cubicBezTo>
                  <a:lnTo>
                    <a:pt x="101430" y="93333"/>
                  </a:lnTo>
                  <a:close/>
                  <a:moveTo>
                    <a:pt x="98024" y="99465"/>
                  </a:moveTo>
                  <a:cubicBezTo>
                    <a:pt x="97191" y="100310"/>
                    <a:pt x="96239" y="101025"/>
                    <a:pt x="95215" y="101608"/>
                  </a:cubicBezTo>
                  <a:lnTo>
                    <a:pt x="95822" y="102692"/>
                  </a:lnTo>
                  <a:cubicBezTo>
                    <a:pt x="96953" y="102061"/>
                    <a:pt x="97989" y="101263"/>
                    <a:pt x="98906" y="100346"/>
                  </a:cubicBezTo>
                  <a:lnTo>
                    <a:pt x="98024" y="99465"/>
                  </a:lnTo>
                  <a:close/>
                  <a:moveTo>
                    <a:pt x="66009" y="103239"/>
                  </a:moveTo>
                  <a:lnTo>
                    <a:pt x="66009" y="104478"/>
                  </a:lnTo>
                  <a:lnTo>
                    <a:pt x="69735" y="104478"/>
                  </a:lnTo>
                  <a:lnTo>
                    <a:pt x="69735" y="103239"/>
                  </a:lnTo>
                  <a:close/>
                  <a:moveTo>
                    <a:pt x="73462" y="103239"/>
                  </a:moveTo>
                  <a:lnTo>
                    <a:pt x="73462" y="104478"/>
                  </a:lnTo>
                  <a:lnTo>
                    <a:pt x="77189" y="104478"/>
                  </a:lnTo>
                  <a:lnTo>
                    <a:pt x="77189" y="103239"/>
                  </a:lnTo>
                  <a:close/>
                  <a:moveTo>
                    <a:pt x="80915" y="103239"/>
                  </a:moveTo>
                  <a:lnTo>
                    <a:pt x="80915" y="104478"/>
                  </a:lnTo>
                  <a:lnTo>
                    <a:pt x="84630" y="104478"/>
                  </a:lnTo>
                  <a:lnTo>
                    <a:pt x="84630" y="103239"/>
                  </a:lnTo>
                  <a:close/>
                  <a:moveTo>
                    <a:pt x="91917" y="102894"/>
                  </a:moveTo>
                  <a:cubicBezTo>
                    <a:pt x="90952" y="103120"/>
                    <a:pt x="89952" y="103239"/>
                    <a:pt x="88952" y="103239"/>
                  </a:cubicBezTo>
                  <a:lnTo>
                    <a:pt x="88357" y="103239"/>
                  </a:lnTo>
                  <a:lnTo>
                    <a:pt x="88357" y="104478"/>
                  </a:lnTo>
                  <a:lnTo>
                    <a:pt x="88952" y="104478"/>
                  </a:lnTo>
                  <a:cubicBezTo>
                    <a:pt x="90047" y="104478"/>
                    <a:pt x="91143" y="104359"/>
                    <a:pt x="92202" y="104109"/>
                  </a:cubicBezTo>
                  <a:lnTo>
                    <a:pt x="91917" y="102894"/>
                  </a:lnTo>
                  <a:close/>
                  <a:moveTo>
                    <a:pt x="62175" y="103644"/>
                  </a:moveTo>
                  <a:cubicBezTo>
                    <a:pt x="60913" y="103954"/>
                    <a:pt x="59698" y="104442"/>
                    <a:pt x="58567" y="105097"/>
                  </a:cubicBezTo>
                  <a:lnTo>
                    <a:pt x="59186" y="106168"/>
                  </a:lnTo>
                  <a:cubicBezTo>
                    <a:pt x="60210" y="105585"/>
                    <a:pt x="61317" y="105132"/>
                    <a:pt x="62472" y="104847"/>
                  </a:cubicBezTo>
                  <a:lnTo>
                    <a:pt x="62175" y="103644"/>
                  </a:lnTo>
                  <a:close/>
                  <a:moveTo>
                    <a:pt x="55495" y="107478"/>
                  </a:moveTo>
                  <a:cubicBezTo>
                    <a:pt x="54590" y="108407"/>
                    <a:pt x="53817" y="109454"/>
                    <a:pt x="53197" y="110597"/>
                  </a:cubicBezTo>
                  <a:lnTo>
                    <a:pt x="54293" y="111193"/>
                  </a:lnTo>
                  <a:cubicBezTo>
                    <a:pt x="54852" y="110145"/>
                    <a:pt x="55555" y="109193"/>
                    <a:pt x="56388" y="108335"/>
                  </a:cubicBezTo>
                  <a:lnTo>
                    <a:pt x="55495" y="107478"/>
                  </a:lnTo>
                  <a:close/>
                  <a:moveTo>
                    <a:pt x="51840" y="114241"/>
                  </a:moveTo>
                  <a:cubicBezTo>
                    <a:pt x="51626" y="115229"/>
                    <a:pt x="51507" y="116253"/>
                    <a:pt x="51507" y="117277"/>
                  </a:cubicBezTo>
                  <a:lnTo>
                    <a:pt x="51507" y="118075"/>
                  </a:lnTo>
                  <a:lnTo>
                    <a:pt x="52745" y="118075"/>
                  </a:lnTo>
                  <a:lnTo>
                    <a:pt x="52745" y="117277"/>
                  </a:lnTo>
                  <a:cubicBezTo>
                    <a:pt x="52745" y="116348"/>
                    <a:pt x="52852" y="115408"/>
                    <a:pt x="53055" y="114503"/>
                  </a:cubicBezTo>
                  <a:lnTo>
                    <a:pt x="51840" y="114241"/>
                  </a:lnTo>
                  <a:close/>
                  <a:moveTo>
                    <a:pt x="51507" y="121801"/>
                  </a:moveTo>
                  <a:lnTo>
                    <a:pt x="51507" y="125528"/>
                  </a:lnTo>
                  <a:lnTo>
                    <a:pt x="52757" y="125528"/>
                  </a:lnTo>
                  <a:lnTo>
                    <a:pt x="52757" y="121801"/>
                  </a:lnTo>
                  <a:close/>
                  <a:moveTo>
                    <a:pt x="51507" y="129243"/>
                  </a:moveTo>
                  <a:lnTo>
                    <a:pt x="51507" y="132969"/>
                  </a:lnTo>
                  <a:lnTo>
                    <a:pt x="52757" y="132969"/>
                  </a:lnTo>
                  <a:lnTo>
                    <a:pt x="52757" y="12924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" name="Google Shape;1055;p35"/>
          <p:cNvGrpSpPr/>
          <p:nvPr/>
        </p:nvGrpSpPr>
        <p:grpSpPr>
          <a:xfrm>
            <a:off x="1317681" y="2975376"/>
            <a:ext cx="2514483" cy="567000"/>
            <a:chOff x="718192" y="2900830"/>
            <a:chExt cx="2514483" cy="567000"/>
          </a:xfrm>
        </p:grpSpPr>
        <p:grpSp>
          <p:nvGrpSpPr>
            <p:cNvPr id="1057" name="Google Shape;1057;p35"/>
            <p:cNvGrpSpPr/>
            <p:nvPr/>
          </p:nvGrpSpPr>
          <p:grpSpPr>
            <a:xfrm rot="10800000">
              <a:off x="2665675" y="2900830"/>
              <a:ext cx="567000" cy="567000"/>
              <a:chOff x="6604775" y="1679913"/>
              <a:chExt cx="567000" cy="567000"/>
            </a:xfrm>
          </p:grpSpPr>
          <p:sp>
            <p:nvSpPr>
              <p:cNvPr id="1058" name="Google Shape;1058;p35"/>
              <p:cNvSpPr/>
              <p:nvPr/>
            </p:nvSpPr>
            <p:spPr>
              <a:xfrm rot="2700000">
                <a:off x="6687810" y="1762948"/>
                <a:ext cx="400930" cy="400930"/>
              </a:xfrm>
              <a:prstGeom prst="teardrop">
                <a:avLst>
                  <a:gd name="adj" fmla="val 100000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35"/>
              <p:cNvSpPr/>
              <p:nvPr/>
            </p:nvSpPr>
            <p:spPr>
              <a:xfrm>
                <a:off x="6762521" y="1837683"/>
                <a:ext cx="251514" cy="251487"/>
              </a:xfrm>
              <a:custGeom>
                <a:avLst/>
                <a:gdLst/>
                <a:ahLst/>
                <a:cxnLst/>
                <a:rect l="l" t="t" r="r" b="b"/>
                <a:pathLst>
                  <a:path w="9098" h="9097" extrusionOk="0">
                    <a:moveTo>
                      <a:pt x="4549" y="0"/>
                    </a:moveTo>
                    <a:cubicBezTo>
                      <a:pt x="2037" y="0"/>
                      <a:pt x="1" y="2036"/>
                      <a:pt x="1" y="4548"/>
                    </a:cubicBezTo>
                    <a:cubicBezTo>
                      <a:pt x="1" y="7060"/>
                      <a:pt x="2037" y="9096"/>
                      <a:pt x="4549" y="9096"/>
                    </a:cubicBezTo>
                    <a:cubicBezTo>
                      <a:pt x="7061" y="9096"/>
                      <a:pt x="9097" y="7060"/>
                      <a:pt x="9097" y="4548"/>
                    </a:cubicBezTo>
                    <a:cubicBezTo>
                      <a:pt x="9097" y="2036"/>
                      <a:pt x="7061" y="0"/>
                      <a:pt x="45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0" name="Google Shape;1060;p35"/>
            <p:cNvSpPr/>
            <p:nvPr/>
          </p:nvSpPr>
          <p:spPr>
            <a:xfrm>
              <a:off x="718192" y="3033717"/>
              <a:ext cx="1650600" cy="3012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 smtClea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USE CASE DIA</a:t>
              </a:r>
              <a:endParaRPr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061" name="Google Shape;1061;p35"/>
          <p:cNvGrpSpPr/>
          <p:nvPr/>
        </p:nvGrpSpPr>
        <p:grpSpPr>
          <a:xfrm>
            <a:off x="3615696" y="3633732"/>
            <a:ext cx="2522400" cy="567000"/>
            <a:chOff x="5911375" y="2257659"/>
            <a:chExt cx="2522400" cy="567000"/>
          </a:xfrm>
        </p:grpSpPr>
        <p:grpSp>
          <p:nvGrpSpPr>
            <p:cNvPr id="1063" name="Google Shape;1063;p35"/>
            <p:cNvGrpSpPr/>
            <p:nvPr/>
          </p:nvGrpSpPr>
          <p:grpSpPr>
            <a:xfrm>
              <a:off x="5911375" y="2257659"/>
              <a:ext cx="567000" cy="567000"/>
              <a:chOff x="6604775" y="1679913"/>
              <a:chExt cx="567000" cy="567000"/>
            </a:xfrm>
          </p:grpSpPr>
          <p:sp>
            <p:nvSpPr>
              <p:cNvPr id="1064" name="Google Shape;1064;p35"/>
              <p:cNvSpPr/>
              <p:nvPr/>
            </p:nvSpPr>
            <p:spPr>
              <a:xfrm rot="2700000">
                <a:off x="6687810" y="1762948"/>
                <a:ext cx="400930" cy="400930"/>
              </a:xfrm>
              <a:prstGeom prst="teardrop">
                <a:avLst>
                  <a:gd name="adj" fmla="val 10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5"/>
              <p:cNvSpPr/>
              <p:nvPr/>
            </p:nvSpPr>
            <p:spPr>
              <a:xfrm>
                <a:off x="6762521" y="1837683"/>
                <a:ext cx="251514" cy="251487"/>
              </a:xfrm>
              <a:custGeom>
                <a:avLst/>
                <a:gdLst/>
                <a:ahLst/>
                <a:cxnLst/>
                <a:rect l="l" t="t" r="r" b="b"/>
                <a:pathLst>
                  <a:path w="9098" h="9097" extrusionOk="0">
                    <a:moveTo>
                      <a:pt x="4549" y="0"/>
                    </a:moveTo>
                    <a:cubicBezTo>
                      <a:pt x="2037" y="0"/>
                      <a:pt x="1" y="2036"/>
                      <a:pt x="1" y="4548"/>
                    </a:cubicBezTo>
                    <a:cubicBezTo>
                      <a:pt x="1" y="7060"/>
                      <a:pt x="2037" y="9096"/>
                      <a:pt x="4549" y="9096"/>
                    </a:cubicBezTo>
                    <a:cubicBezTo>
                      <a:pt x="7061" y="9096"/>
                      <a:pt x="9097" y="7060"/>
                      <a:pt x="9097" y="4548"/>
                    </a:cubicBezTo>
                    <a:cubicBezTo>
                      <a:pt x="9097" y="2036"/>
                      <a:pt x="7061" y="0"/>
                      <a:pt x="45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6" name="Google Shape;1066;p35"/>
            <p:cNvSpPr/>
            <p:nvPr/>
          </p:nvSpPr>
          <p:spPr>
            <a:xfrm>
              <a:off x="6783175" y="2390560"/>
              <a:ext cx="1650600" cy="301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 smtClea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UI DESIGN</a:t>
              </a:r>
              <a:endParaRPr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067" name="Google Shape;1067;p35"/>
          <p:cNvGrpSpPr/>
          <p:nvPr/>
        </p:nvGrpSpPr>
        <p:grpSpPr>
          <a:xfrm>
            <a:off x="5717012" y="3018278"/>
            <a:ext cx="2522400" cy="567000"/>
            <a:chOff x="5911375" y="3543988"/>
            <a:chExt cx="2522400" cy="567000"/>
          </a:xfrm>
        </p:grpSpPr>
        <p:grpSp>
          <p:nvGrpSpPr>
            <p:cNvPr id="1069" name="Google Shape;1069;p35"/>
            <p:cNvGrpSpPr/>
            <p:nvPr/>
          </p:nvGrpSpPr>
          <p:grpSpPr>
            <a:xfrm>
              <a:off x="5911375" y="3543988"/>
              <a:ext cx="567000" cy="567000"/>
              <a:chOff x="6604775" y="1679913"/>
              <a:chExt cx="567000" cy="567000"/>
            </a:xfrm>
          </p:grpSpPr>
          <p:sp>
            <p:nvSpPr>
              <p:cNvPr id="1070" name="Google Shape;1070;p35"/>
              <p:cNvSpPr/>
              <p:nvPr/>
            </p:nvSpPr>
            <p:spPr>
              <a:xfrm rot="2700000">
                <a:off x="6687810" y="1762948"/>
                <a:ext cx="400930" cy="400930"/>
              </a:xfrm>
              <a:prstGeom prst="teardrop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35"/>
              <p:cNvSpPr/>
              <p:nvPr/>
            </p:nvSpPr>
            <p:spPr>
              <a:xfrm>
                <a:off x="6762521" y="1837683"/>
                <a:ext cx="251514" cy="251487"/>
              </a:xfrm>
              <a:custGeom>
                <a:avLst/>
                <a:gdLst/>
                <a:ahLst/>
                <a:cxnLst/>
                <a:rect l="l" t="t" r="r" b="b"/>
                <a:pathLst>
                  <a:path w="9098" h="9097" extrusionOk="0">
                    <a:moveTo>
                      <a:pt x="4549" y="0"/>
                    </a:moveTo>
                    <a:cubicBezTo>
                      <a:pt x="2037" y="0"/>
                      <a:pt x="1" y="2036"/>
                      <a:pt x="1" y="4548"/>
                    </a:cubicBezTo>
                    <a:cubicBezTo>
                      <a:pt x="1" y="7060"/>
                      <a:pt x="2037" y="9096"/>
                      <a:pt x="4549" y="9096"/>
                    </a:cubicBezTo>
                    <a:cubicBezTo>
                      <a:pt x="7061" y="9096"/>
                      <a:pt x="9097" y="7060"/>
                      <a:pt x="9097" y="4548"/>
                    </a:cubicBezTo>
                    <a:cubicBezTo>
                      <a:pt x="9097" y="2036"/>
                      <a:pt x="7061" y="0"/>
                      <a:pt x="45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72" name="Google Shape;1072;p35"/>
            <p:cNvSpPr/>
            <p:nvPr/>
          </p:nvSpPr>
          <p:spPr>
            <a:xfrm>
              <a:off x="6783175" y="3676889"/>
              <a:ext cx="1650600" cy="3012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073" name="Google Shape;1073;p35"/>
          <p:cNvGrpSpPr/>
          <p:nvPr/>
        </p:nvGrpSpPr>
        <p:grpSpPr>
          <a:xfrm>
            <a:off x="592581" y="4630612"/>
            <a:ext cx="3704165" cy="567000"/>
            <a:chOff x="710275" y="1614488"/>
            <a:chExt cx="3704165" cy="567000"/>
          </a:xfrm>
        </p:grpSpPr>
        <p:grpSp>
          <p:nvGrpSpPr>
            <p:cNvPr id="1075" name="Google Shape;1075;p35"/>
            <p:cNvGrpSpPr/>
            <p:nvPr/>
          </p:nvGrpSpPr>
          <p:grpSpPr>
            <a:xfrm rot="10800000">
              <a:off x="2665675" y="1614488"/>
              <a:ext cx="567000" cy="567000"/>
              <a:chOff x="8028600" y="1679913"/>
              <a:chExt cx="567000" cy="567000"/>
            </a:xfrm>
          </p:grpSpPr>
          <p:sp>
            <p:nvSpPr>
              <p:cNvPr id="1076" name="Google Shape;1076;p35"/>
              <p:cNvSpPr/>
              <p:nvPr/>
            </p:nvSpPr>
            <p:spPr>
              <a:xfrm rot="2700000">
                <a:off x="8111635" y="1762948"/>
                <a:ext cx="400930" cy="400930"/>
              </a:xfrm>
              <a:prstGeom prst="teardrop">
                <a:avLst>
                  <a:gd name="adj" fmla="val 10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1"/>
                  </a:solidFill>
                </a:endParaRPr>
              </a:p>
            </p:txBody>
          </p:sp>
          <p:sp>
            <p:nvSpPr>
              <p:cNvPr id="1077" name="Google Shape;1077;p35"/>
              <p:cNvSpPr/>
              <p:nvPr/>
            </p:nvSpPr>
            <p:spPr>
              <a:xfrm>
                <a:off x="8186346" y="1837683"/>
                <a:ext cx="251514" cy="251487"/>
              </a:xfrm>
              <a:custGeom>
                <a:avLst/>
                <a:gdLst/>
                <a:ahLst/>
                <a:cxnLst/>
                <a:rect l="l" t="t" r="r" b="b"/>
                <a:pathLst>
                  <a:path w="9098" h="9097" extrusionOk="0">
                    <a:moveTo>
                      <a:pt x="4549" y="0"/>
                    </a:moveTo>
                    <a:cubicBezTo>
                      <a:pt x="2037" y="0"/>
                      <a:pt x="1" y="2036"/>
                      <a:pt x="1" y="4548"/>
                    </a:cubicBezTo>
                    <a:cubicBezTo>
                      <a:pt x="1" y="7060"/>
                      <a:pt x="2037" y="9096"/>
                      <a:pt x="4549" y="9096"/>
                    </a:cubicBezTo>
                    <a:cubicBezTo>
                      <a:pt x="7061" y="9096"/>
                      <a:pt x="9097" y="7060"/>
                      <a:pt x="9097" y="4548"/>
                    </a:cubicBezTo>
                    <a:cubicBezTo>
                      <a:pt x="9097" y="2036"/>
                      <a:pt x="7061" y="0"/>
                      <a:pt x="45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1078" name="Google Shape;1078;p35"/>
            <p:cNvSpPr/>
            <p:nvPr/>
          </p:nvSpPr>
          <p:spPr>
            <a:xfrm>
              <a:off x="710275" y="1747389"/>
              <a:ext cx="1650600" cy="3012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700" dirty="0" smtClea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DATABASE DIA </a:t>
              </a:r>
              <a:endParaRPr dirty="0">
                <a:solidFill>
                  <a:srgbClr val="FFFFFF"/>
                </a:solidFill>
              </a:endParaRPr>
            </a:p>
          </p:txBody>
        </p:sp>
        <p:cxnSp>
          <p:nvCxnSpPr>
            <p:cNvPr id="1079" name="Google Shape;1079;p35"/>
            <p:cNvCxnSpPr>
              <a:stCxn id="1076" idx="3"/>
            </p:cNvCxnSpPr>
            <p:nvPr/>
          </p:nvCxnSpPr>
          <p:spPr>
            <a:xfrm>
              <a:off x="3149640" y="1897988"/>
              <a:ext cx="12648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grpSp>
        <p:nvGrpSpPr>
          <p:cNvPr id="31" name="Google Shape;1061;p35"/>
          <p:cNvGrpSpPr/>
          <p:nvPr/>
        </p:nvGrpSpPr>
        <p:grpSpPr>
          <a:xfrm>
            <a:off x="5467821" y="2342789"/>
            <a:ext cx="2394978" cy="400930"/>
            <a:chOff x="5994410" y="2340694"/>
            <a:chExt cx="2394978" cy="400930"/>
          </a:xfrm>
        </p:grpSpPr>
        <p:grpSp>
          <p:nvGrpSpPr>
            <p:cNvPr id="33" name="Google Shape;1063;p35"/>
            <p:cNvGrpSpPr/>
            <p:nvPr/>
          </p:nvGrpSpPr>
          <p:grpSpPr>
            <a:xfrm>
              <a:off x="5994410" y="2340694"/>
              <a:ext cx="400930" cy="400930"/>
              <a:chOff x="6687810" y="1762948"/>
              <a:chExt cx="400930" cy="400930"/>
            </a:xfrm>
          </p:grpSpPr>
          <p:sp>
            <p:nvSpPr>
              <p:cNvPr id="35" name="Google Shape;1064;p35"/>
              <p:cNvSpPr/>
              <p:nvPr/>
            </p:nvSpPr>
            <p:spPr>
              <a:xfrm rot="2700000">
                <a:off x="6687810" y="1762948"/>
                <a:ext cx="400930" cy="400930"/>
              </a:xfrm>
              <a:prstGeom prst="teardrop">
                <a:avLst>
                  <a:gd name="adj" fmla="val 10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065;p35"/>
              <p:cNvSpPr/>
              <p:nvPr/>
            </p:nvSpPr>
            <p:spPr>
              <a:xfrm>
                <a:off x="6762521" y="1837683"/>
                <a:ext cx="251514" cy="251487"/>
              </a:xfrm>
              <a:custGeom>
                <a:avLst/>
                <a:gdLst/>
                <a:ahLst/>
                <a:cxnLst/>
                <a:rect l="l" t="t" r="r" b="b"/>
                <a:pathLst>
                  <a:path w="9098" h="9097" extrusionOk="0">
                    <a:moveTo>
                      <a:pt x="4549" y="0"/>
                    </a:moveTo>
                    <a:cubicBezTo>
                      <a:pt x="2037" y="0"/>
                      <a:pt x="1" y="2036"/>
                      <a:pt x="1" y="4548"/>
                    </a:cubicBezTo>
                    <a:cubicBezTo>
                      <a:pt x="1" y="7060"/>
                      <a:pt x="2037" y="9096"/>
                      <a:pt x="4549" y="9096"/>
                    </a:cubicBezTo>
                    <a:cubicBezTo>
                      <a:pt x="7061" y="9096"/>
                      <a:pt x="9097" y="7060"/>
                      <a:pt x="9097" y="4548"/>
                    </a:cubicBezTo>
                    <a:cubicBezTo>
                      <a:pt x="9097" y="2036"/>
                      <a:pt x="7061" y="0"/>
                      <a:pt x="45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 smtClean="0"/>
                  <a:t>9</a:t>
                </a:r>
                <a:endParaRPr dirty="0"/>
              </a:p>
            </p:txBody>
          </p:sp>
        </p:grpSp>
        <p:sp>
          <p:nvSpPr>
            <p:cNvPr id="34" name="Google Shape;1066;p35"/>
            <p:cNvSpPr/>
            <p:nvPr/>
          </p:nvSpPr>
          <p:spPr>
            <a:xfrm>
              <a:off x="6738788" y="2395248"/>
              <a:ext cx="1650600" cy="301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 smtClean="0">
                  <a:solidFill>
                    <a:srgbClr val="FFFFFF"/>
                  </a:solidFill>
                  <a:latin typeface="Fira Sans Extra Condensed Medium"/>
                  <a:sym typeface="Fira Sans Extra Condensed Medium"/>
                </a:rPr>
                <a:t>FEASIBILITY</a:t>
              </a:r>
              <a:endParaRPr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37" name="Google Shape;1073;p35"/>
          <p:cNvGrpSpPr/>
          <p:nvPr/>
        </p:nvGrpSpPr>
        <p:grpSpPr>
          <a:xfrm>
            <a:off x="592581" y="1970176"/>
            <a:ext cx="2439365" cy="400930"/>
            <a:chOff x="710275" y="1697523"/>
            <a:chExt cx="2439365" cy="400930"/>
          </a:xfrm>
        </p:grpSpPr>
        <p:grpSp>
          <p:nvGrpSpPr>
            <p:cNvPr id="39" name="Google Shape;1075;p35"/>
            <p:cNvGrpSpPr/>
            <p:nvPr/>
          </p:nvGrpSpPr>
          <p:grpSpPr>
            <a:xfrm rot="10800000">
              <a:off x="2748710" y="1697523"/>
              <a:ext cx="400930" cy="400930"/>
              <a:chOff x="8111635" y="1762948"/>
              <a:chExt cx="400930" cy="400930"/>
            </a:xfrm>
          </p:grpSpPr>
          <p:sp>
            <p:nvSpPr>
              <p:cNvPr id="42" name="Google Shape;1076;p35"/>
              <p:cNvSpPr/>
              <p:nvPr/>
            </p:nvSpPr>
            <p:spPr>
              <a:xfrm rot="2700000">
                <a:off x="8111635" y="1762948"/>
                <a:ext cx="400930" cy="400930"/>
              </a:xfrm>
              <a:prstGeom prst="teardrop">
                <a:avLst>
                  <a:gd name="adj" fmla="val 10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accent1"/>
                  </a:solidFill>
                </a:endParaRPr>
              </a:p>
            </p:txBody>
          </p:sp>
          <p:sp>
            <p:nvSpPr>
              <p:cNvPr id="43" name="Google Shape;1077;p35"/>
              <p:cNvSpPr/>
              <p:nvPr/>
            </p:nvSpPr>
            <p:spPr>
              <a:xfrm rot="10800000">
                <a:off x="8186346" y="1837683"/>
                <a:ext cx="251514" cy="251487"/>
              </a:xfrm>
              <a:custGeom>
                <a:avLst/>
                <a:gdLst/>
                <a:ahLst/>
                <a:cxnLst/>
                <a:rect l="l" t="t" r="r" b="b"/>
                <a:pathLst>
                  <a:path w="9098" h="9097" extrusionOk="0">
                    <a:moveTo>
                      <a:pt x="4549" y="0"/>
                    </a:moveTo>
                    <a:cubicBezTo>
                      <a:pt x="2037" y="0"/>
                      <a:pt x="1" y="2036"/>
                      <a:pt x="1" y="4548"/>
                    </a:cubicBezTo>
                    <a:cubicBezTo>
                      <a:pt x="1" y="7060"/>
                      <a:pt x="2037" y="9096"/>
                      <a:pt x="4549" y="9096"/>
                    </a:cubicBezTo>
                    <a:cubicBezTo>
                      <a:pt x="7061" y="9096"/>
                      <a:pt x="9097" y="7060"/>
                      <a:pt x="9097" y="4548"/>
                    </a:cubicBezTo>
                    <a:cubicBezTo>
                      <a:pt x="9097" y="2036"/>
                      <a:pt x="7061" y="0"/>
                      <a:pt x="45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 smtClean="0">
                    <a:solidFill>
                      <a:schemeClr val="accent1"/>
                    </a:solidFill>
                  </a:rPr>
                  <a:t>8</a:t>
                </a:r>
                <a:endParaRPr dirty="0">
                  <a:solidFill>
                    <a:schemeClr val="accent1"/>
                  </a:solidFill>
                </a:endParaRPr>
              </a:p>
            </p:txBody>
          </p:sp>
        </p:grpSp>
        <p:sp>
          <p:nvSpPr>
            <p:cNvPr id="40" name="Google Shape;1078;p35"/>
            <p:cNvSpPr/>
            <p:nvPr/>
          </p:nvSpPr>
          <p:spPr>
            <a:xfrm>
              <a:off x="710275" y="1747375"/>
              <a:ext cx="1650600" cy="3012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700" dirty="0" smtClea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TOOLS</a:t>
              </a:r>
              <a:endParaRPr dirty="0">
                <a:solidFill>
                  <a:srgbClr val="FFFFFF"/>
                </a:solidFill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6937500" y="3151179"/>
            <a:ext cx="69245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en-US" sz="1800" dirty="0" smtClea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DFDs</a:t>
            </a:r>
            <a:endParaRPr lang="en-US" sz="1800" dirty="0">
              <a:solidFill>
                <a:srgbClr val="FFFFFF"/>
              </a:solidFill>
            </a:endParaRPr>
          </a:p>
        </p:txBody>
      </p:sp>
      <p:grpSp>
        <p:nvGrpSpPr>
          <p:cNvPr id="44" name="Google Shape;1055;p35"/>
          <p:cNvGrpSpPr/>
          <p:nvPr/>
        </p:nvGrpSpPr>
        <p:grpSpPr>
          <a:xfrm>
            <a:off x="1926500" y="1092600"/>
            <a:ext cx="2439365" cy="400930"/>
            <a:chOff x="710275" y="2983865"/>
            <a:chExt cx="2439365" cy="400930"/>
          </a:xfrm>
        </p:grpSpPr>
        <p:grpSp>
          <p:nvGrpSpPr>
            <p:cNvPr id="45" name="Google Shape;1057;p35"/>
            <p:cNvGrpSpPr/>
            <p:nvPr/>
          </p:nvGrpSpPr>
          <p:grpSpPr>
            <a:xfrm rot="10800000">
              <a:off x="2748710" y="2983865"/>
              <a:ext cx="400930" cy="400930"/>
              <a:chOff x="6687810" y="1762948"/>
              <a:chExt cx="400930" cy="400930"/>
            </a:xfrm>
          </p:grpSpPr>
          <p:sp>
            <p:nvSpPr>
              <p:cNvPr id="47" name="Google Shape;1058;p35"/>
              <p:cNvSpPr/>
              <p:nvPr/>
            </p:nvSpPr>
            <p:spPr>
              <a:xfrm rot="2700000">
                <a:off x="6687810" y="1762948"/>
                <a:ext cx="400930" cy="400930"/>
              </a:xfrm>
              <a:prstGeom prst="teardrop">
                <a:avLst>
                  <a:gd name="adj" fmla="val 100000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1059;p35"/>
              <p:cNvSpPr/>
              <p:nvPr/>
            </p:nvSpPr>
            <p:spPr>
              <a:xfrm rot="10800000">
                <a:off x="6762521" y="1837683"/>
                <a:ext cx="251514" cy="251487"/>
              </a:xfrm>
              <a:custGeom>
                <a:avLst/>
                <a:gdLst/>
                <a:ahLst/>
                <a:cxnLst/>
                <a:rect l="l" t="t" r="r" b="b"/>
                <a:pathLst>
                  <a:path w="9098" h="9097" extrusionOk="0">
                    <a:moveTo>
                      <a:pt x="4549" y="0"/>
                    </a:moveTo>
                    <a:cubicBezTo>
                      <a:pt x="2037" y="0"/>
                      <a:pt x="1" y="2036"/>
                      <a:pt x="1" y="4548"/>
                    </a:cubicBezTo>
                    <a:cubicBezTo>
                      <a:pt x="1" y="7060"/>
                      <a:pt x="2037" y="9096"/>
                      <a:pt x="4549" y="9096"/>
                    </a:cubicBezTo>
                    <a:cubicBezTo>
                      <a:pt x="7061" y="9096"/>
                      <a:pt x="9097" y="7060"/>
                      <a:pt x="9097" y="4548"/>
                    </a:cubicBezTo>
                    <a:cubicBezTo>
                      <a:pt x="9097" y="2036"/>
                      <a:pt x="7061" y="0"/>
                      <a:pt x="45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 smtClean="0"/>
                  <a:t>5</a:t>
                </a:r>
                <a:endParaRPr dirty="0"/>
              </a:p>
            </p:txBody>
          </p:sp>
        </p:grpSp>
        <p:sp>
          <p:nvSpPr>
            <p:cNvPr id="46" name="Google Shape;1060;p35"/>
            <p:cNvSpPr/>
            <p:nvPr/>
          </p:nvSpPr>
          <p:spPr>
            <a:xfrm>
              <a:off x="710275" y="3033719"/>
              <a:ext cx="1650600" cy="3012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 smtClean="0">
                  <a:solidFill>
                    <a:srgbClr val="FFFFFF"/>
                  </a:solidFill>
                  <a:latin typeface="Fira Sans Extra Condensed" panose="020B0604020202020204" charset="0"/>
                </a:rPr>
                <a:t>TASKS</a:t>
              </a:r>
              <a:endParaRPr b="1" dirty="0">
                <a:solidFill>
                  <a:srgbClr val="FFFFFF"/>
                </a:solidFill>
                <a:latin typeface="Fira Sans Extra Condensed" panose="020B0604020202020204" charset="0"/>
              </a:endParaRPr>
            </a:p>
          </p:txBody>
        </p:sp>
      </p:grpSp>
      <p:grpSp>
        <p:nvGrpSpPr>
          <p:cNvPr id="49" name="Google Shape;1067;p35"/>
          <p:cNvGrpSpPr/>
          <p:nvPr/>
        </p:nvGrpSpPr>
        <p:grpSpPr>
          <a:xfrm>
            <a:off x="4349139" y="1520434"/>
            <a:ext cx="2522400" cy="567000"/>
            <a:chOff x="5911375" y="3543988"/>
            <a:chExt cx="2522400" cy="567000"/>
          </a:xfrm>
        </p:grpSpPr>
        <p:grpSp>
          <p:nvGrpSpPr>
            <p:cNvPr id="50" name="Google Shape;1069;p35"/>
            <p:cNvGrpSpPr/>
            <p:nvPr/>
          </p:nvGrpSpPr>
          <p:grpSpPr>
            <a:xfrm>
              <a:off x="5911375" y="3543988"/>
              <a:ext cx="567000" cy="567000"/>
              <a:chOff x="6604775" y="1679913"/>
              <a:chExt cx="567000" cy="567000"/>
            </a:xfrm>
          </p:grpSpPr>
          <p:sp>
            <p:nvSpPr>
              <p:cNvPr id="52" name="Google Shape;1070;p35"/>
              <p:cNvSpPr/>
              <p:nvPr/>
            </p:nvSpPr>
            <p:spPr>
              <a:xfrm rot="2700000">
                <a:off x="6687810" y="1762948"/>
                <a:ext cx="400930" cy="400930"/>
              </a:xfrm>
              <a:prstGeom prst="teardrop">
                <a:avLst>
                  <a:gd name="adj" fmla="val 100000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071;p35"/>
              <p:cNvSpPr/>
              <p:nvPr/>
            </p:nvSpPr>
            <p:spPr>
              <a:xfrm>
                <a:off x="6762521" y="1837683"/>
                <a:ext cx="251514" cy="251487"/>
              </a:xfrm>
              <a:custGeom>
                <a:avLst/>
                <a:gdLst/>
                <a:ahLst/>
                <a:cxnLst/>
                <a:rect l="l" t="t" r="r" b="b"/>
                <a:pathLst>
                  <a:path w="9098" h="9097" extrusionOk="0">
                    <a:moveTo>
                      <a:pt x="4549" y="0"/>
                    </a:moveTo>
                    <a:cubicBezTo>
                      <a:pt x="2037" y="0"/>
                      <a:pt x="1" y="2036"/>
                      <a:pt x="1" y="4548"/>
                    </a:cubicBezTo>
                    <a:cubicBezTo>
                      <a:pt x="1" y="7060"/>
                      <a:pt x="2037" y="9096"/>
                      <a:pt x="4549" y="9096"/>
                    </a:cubicBezTo>
                    <a:cubicBezTo>
                      <a:pt x="7061" y="9096"/>
                      <a:pt x="9097" y="7060"/>
                      <a:pt x="9097" y="4548"/>
                    </a:cubicBezTo>
                    <a:cubicBezTo>
                      <a:pt x="9097" y="2036"/>
                      <a:pt x="7061" y="0"/>
                      <a:pt x="45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 smtClean="0"/>
                  <a:t>7</a:t>
                </a:r>
                <a:endParaRPr dirty="0"/>
              </a:p>
            </p:txBody>
          </p:sp>
        </p:grpSp>
        <p:sp>
          <p:nvSpPr>
            <p:cNvPr id="51" name="Google Shape;1072;p35"/>
            <p:cNvSpPr/>
            <p:nvPr/>
          </p:nvSpPr>
          <p:spPr>
            <a:xfrm>
              <a:off x="6783175" y="3676889"/>
              <a:ext cx="1650600" cy="3012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 smtClean="0">
                  <a:solidFill>
                    <a:srgbClr val="FFFFFF"/>
                  </a:solidFill>
                  <a:latin typeface="Fira Sans Extra Condensed" panose="020B0604020202020204" charset="0"/>
                </a:rPr>
                <a:t>REQUIREMENTS</a:t>
              </a:r>
              <a:endParaRPr b="1" dirty="0">
                <a:solidFill>
                  <a:srgbClr val="FFFFFF"/>
                </a:solidFill>
                <a:latin typeface="Fira Sans Extra Condensed" panose="020B060402020202020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0274" y="385730"/>
            <a:ext cx="7723500" cy="481200"/>
          </a:xfrm>
        </p:spPr>
        <p:txBody>
          <a:bodyPr/>
          <a:lstStyle/>
          <a:p>
            <a:r>
              <a:rPr lang="en-US" dirty="0" smtClean="0"/>
              <a:t>DATABASE TABLES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1046109" y="1260824"/>
            <a:ext cx="7051829" cy="380827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046109" y="866930"/>
            <a:ext cx="19383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dirty="0" smtClean="0">
                <a:latin typeface="Roboto"/>
                <a:ea typeface="Roboto"/>
                <a:cs typeface="Roboto"/>
                <a:sym typeface="Roboto"/>
              </a:rPr>
              <a:t>18 tables in database:</a:t>
            </a:r>
            <a:endParaRPr lang="en-US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6314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8"/>
          <p:cNvSpPr txBox="1">
            <a:spLocks noGrp="1"/>
          </p:cNvSpPr>
          <p:nvPr>
            <p:ph type="title"/>
          </p:nvPr>
        </p:nvSpPr>
        <p:spPr>
          <a:xfrm>
            <a:off x="710268" y="323585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DATABASE DIAGRAMS</a:t>
            </a:r>
            <a:endParaRPr dirty="0"/>
          </a:p>
        </p:txBody>
      </p:sp>
      <p:sp>
        <p:nvSpPr>
          <p:cNvPr id="249" name="Google Shape;249;p18"/>
          <p:cNvSpPr/>
          <p:nvPr/>
        </p:nvSpPr>
        <p:spPr>
          <a:xfrm>
            <a:off x="4402392" y="2101698"/>
            <a:ext cx="339253" cy="318060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pic>
        <p:nvPicPr>
          <p:cNvPr id="39" name="Picture 38"/>
          <p:cNvPicPr/>
          <p:nvPr/>
        </p:nvPicPr>
        <p:blipFill rotWithShape="1">
          <a:blip r:embed="rId3"/>
          <a:srcRect t="3858" r="1262" b="1898"/>
          <a:stretch/>
        </p:blipFill>
        <p:spPr>
          <a:xfrm>
            <a:off x="57723" y="1017850"/>
            <a:ext cx="9086277" cy="3838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516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 </a:t>
            </a:r>
            <a:r>
              <a:rPr lang="en-US" dirty="0" smtClean="0"/>
              <a:t>DIAGRAM-RELATIONS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 rotWithShape="1">
          <a:blip r:embed="rId2"/>
          <a:srcRect l="3398" t="4411" r="1009" b="2121"/>
          <a:stretch/>
        </p:blipFill>
        <p:spPr>
          <a:xfrm>
            <a:off x="0" y="1213158"/>
            <a:ext cx="9143999" cy="3847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993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9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OCR-Tesseract</a:t>
            </a:r>
            <a:endParaRPr dirty="0"/>
          </a:p>
        </p:txBody>
      </p:sp>
      <p:grpSp>
        <p:nvGrpSpPr>
          <p:cNvPr id="255" name="Google Shape;255;p19"/>
          <p:cNvGrpSpPr/>
          <p:nvPr/>
        </p:nvGrpSpPr>
        <p:grpSpPr>
          <a:xfrm>
            <a:off x="3433276" y="2409276"/>
            <a:ext cx="5000574" cy="1074382"/>
            <a:chOff x="3433276" y="2409276"/>
            <a:chExt cx="5000574" cy="1074382"/>
          </a:xfrm>
        </p:grpSpPr>
        <p:sp>
          <p:nvSpPr>
            <p:cNvPr id="256" name="Google Shape;256;p19"/>
            <p:cNvSpPr/>
            <p:nvPr/>
          </p:nvSpPr>
          <p:spPr>
            <a:xfrm rot="-5400000">
              <a:off x="4121626" y="1720926"/>
              <a:ext cx="847200" cy="22239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9"/>
            <p:cNvSpPr/>
            <p:nvPr/>
          </p:nvSpPr>
          <p:spPr>
            <a:xfrm>
              <a:off x="4288175" y="2639976"/>
              <a:ext cx="1948800" cy="3858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8287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700" dirty="0" smtClean="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Tesseract-source</a:t>
              </a:r>
              <a:endParaRPr dirty="0">
                <a:solidFill>
                  <a:schemeClr val="accent2"/>
                </a:solidFill>
              </a:endParaRPr>
            </a:p>
          </p:txBody>
        </p:sp>
        <p:sp>
          <p:nvSpPr>
            <p:cNvPr id="258" name="Google Shape;258;p19"/>
            <p:cNvSpPr txBox="1"/>
            <p:nvPr/>
          </p:nvSpPr>
          <p:spPr>
            <a:xfrm>
              <a:off x="6347050" y="2565426"/>
              <a:ext cx="2086800" cy="9182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 algn="ctr"/>
              <a:r>
                <a:rPr lang="en-US" sz="1200" dirty="0">
                  <a:latin typeface="Fira Sans Extra Condensed" panose="020B0604020202020204" charset="0"/>
                  <a:hlinkClick r:id="rId3"/>
                </a:rPr>
                <a:t>https://</a:t>
              </a:r>
              <a:r>
                <a:rPr lang="en-US" sz="1200" dirty="0" smtClean="0">
                  <a:latin typeface="Fira Sans Extra Condensed" panose="020B0604020202020204" charset="0"/>
                  <a:hlinkClick r:id="rId3"/>
                </a:rPr>
                <a:t>www.chillyfacts.com/convert-image-to-text-optical-character-recognition-ocr-using-php</a:t>
              </a:r>
              <a:endParaRPr lang="en-US" sz="1200" dirty="0" smtClean="0">
                <a:latin typeface="Fira Sans Extra Condensed" panose="020B0604020202020204" charset="0"/>
              </a:endParaRPr>
            </a:p>
            <a:p>
              <a:pPr lvl="0" algn="ctr"/>
              <a:endParaRPr sz="1200" dirty="0">
                <a:latin typeface="Fira Sans Extra Condensed" panose="020B0604020202020204" charset="0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59" name="Google Shape;259;p19"/>
          <p:cNvGrpSpPr/>
          <p:nvPr/>
        </p:nvGrpSpPr>
        <p:grpSpPr>
          <a:xfrm>
            <a:off x="3433276" y="3545638"/>
            <a:ext cx="5000574" cy="847200"/>
            <a:chOff x="3433276" y="3545638"/>
            <a:chExt cx="5000574" cy="847200"/>
          </a:xfrm>
        </p:grpSpPr>
        <p:sp>
          <p:nvSpPr>
            <p:cNvPr id="260" name="Google Shape;260;p19"/>
            <p:cNvSpPr/>
            <p:nvPr/>
          </p:nvSpPr>
          <p:spPr>
            <a:xfrm rot="-5400000">
              <a:off x="4121626" y="2857288"/>
              <a:ext cx="847200" cy="22239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9"/>
            <p:cNvSpPr/>
            <p:nvPr/>
          </p:nvSpPr>
          <p:spPr>
            <a:xfrm>
              <a:off x="4288175" y="3776338"/>
              <a:ext cx="1948800" cy="3858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8287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dirty="0" smtClean="0">
                  <a:solidFill>
                    <a:schemeClr val="accent3"/>
                  </a:solidFill>
                </a:rPr>
                <a:t>Tesseract in </a:t>
              </a:r>
              <a:r>
                <a:rPr lang="en-US" dirty="0" err="1" smtClean="0">
                  <a:solidFill>
                    <a:schemeClr val="accent3"/>
                  </a:solidFill>
                </a:rPr>
                <a:t>php</a:t>
              </a:r>
              <a:endParaRPr dirty="0">
                <a:solidFill>
                  <a:schemeClr val="accent3"/>
                </a:solidFill>
              </a:endParaRPr>
            </a:p>
          </p:txBody>
        </p:sp>
        <p:sp>
          <p:nvSpPr>
            <p:cNvPr id="262" name="Google Shape;262;p19"/>
            <p:cNvSpPr txBox="1"/>
            <p:nvPr/>
          </p:nvSpPr>
          <p:spPr>
            <a:xfrm>
              <a:off x="6347050" y="3701788"/>
              <a:ext cx="2086800" cy="6910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r>
                <a:rPr lang="en-US" sz="1200" dirty="0">
                  <a:hlinkClick r:id="rId4"/>
                </a:rPr>
                <a:t>https://</a:t>
              </a:r>
              <a:r>
                <a:rPr lang="en-US" sz="1200" dirty="0" smtClean="0">
                  <a:hlinkClick r:id="rId4"/>
                </a:rPr>
                <a:t>www.youtube.com/watch?v=CJM7elK-01I&amp;t=580s</a:t>
              </a:r>
              <a:endParaRPr lang="en-US" sz="1200" dirty="0" smtClean="0"/>
            </a:p>
            <a:p>
              <a:endParaRPr lang="en-US" sz="1200" dirty="0"/>
            </a:p>
          </p:txBody>
        </p:sp>
      </p:grpSp>
      <p:grpSp>
        <p:nvGrpSpPr>
          <p:cNvPr id="263" name="Google Shape;263;p19"/>
          <p:cNvGrpSpPr/>
          <p:nvPr/>
        </p:nvGrpSpPr>
        <p:grpSpPr>
          <a:xfrm>
            <a:off x="3433276" y="1272915"/>
            <a:ext cx="5000574" cy="847200"/>
            <a:chOff x="3433276" y="1272915"/>
            <a:chExt cx="5000574" cy="847200"/>
          </a:xfrm>
        </p:grpSpPr>
        <p:sp>
          <p:nvSpPr>
            <p:cNvPr id="264" name="Google Shape;264;p19"/>
            <p:cNvSpPr/>
            <p:nvPr/>
          </p:nvSpPr>
          <p:spPr>
            <a:xfrm rot="-5400000">
              <a:off x="4121626" y="584565"/>
              <a:ext cx="847200" cy="22239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9"/>
            <p:cNvSpPr/>
            <p:nvPr/>
          </p:nvSpPr>
          <p:spPr>
            <a:xfrm>
              <a:off x="4288175" y="1503615"/>
              <a:ext cx="1948800" cy="3858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8287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700" dirty="0" smtClean="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Tesseract </a:t>
              </a:r>
              <a:endParaRPr sz="17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66" name="Google Shape;266;p19"/>
            <p:cNvSpPr txBox="1"/>
            <p:nvPr/>
          </p:nvSpPr>
          <p:spPr>
            <a:xfrm>
              <a:off x="6347050" y="1429065"/>
              <a:ext cx="20868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latin typeface="Roboto"/>
                  <a:ea typeface="Roboto"/>
                  <a:cs typeface="Roboto"/>
                  <a:sym typeface="Roboto"/>
                </a:rPr>
                <a:t>What is Tesseract?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67" name="Google Shape;267;p19"/>
          <p:cNvGrpSpPr/>
          <p:nvPr/>
        </p:nvGrpSpPr>
        <p:grpSpPr>
          <a:xfrm>
            <a:off x="3655614" y="1526889"/>
            <a:ext cx="339253" cy="339253"/>
            <a:chOff x="3271200" y="1435075"/>
            <a:chExt cx="481825" cy="481825"/>
          </a:xfrm>
        </p:grpSpPr>
        <p:sp>
          <p:nvSpPr>
            <p:cNvPr id="268" name="Google Shape;268;p19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9" name="Google Shape;269;p19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70" name="Google Shape;270;p19"/>
          <p:cNvGrpSpPr/>
          <p:nvPr/>
        </p:nvGrpSpPr>
        <p:grpSpPr>
          <a:xfrm>
            <a:off x="3715295" y="2663329"/>
            <a:ext cx="219890" cy="339095"/>
            <a:chOff x="5726350" y="2028150"/>
            <a:chExt cx="312300" cy="481600"/>
          </a:xfrm>
        </p:grpSpPr>
        <p:sp>
          <p:nvSpPr>
            <p:cNvPr id="271" name="Google Shape;271;p19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72" name="Google Shape;272;p19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73" name="Google Shape;273;p19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74" name="Google Shape;274;p19"/>
          <p:cNvGrpSpPr/>
          <p:nvPr/>
        </p:nvGrpSpPr>
        <p:grpSpPr>
          <a:xfrm>
            <a:off x="3654954" y="3799602"/>
            <a:ext cx="340573" cy="339271"/>
            <a:chOff x="898875" y="4399275"/>
            <a:chExt cx="483700" cy="481850"/>
          </a:xfrm>
        </p:grpSpPr>
        <p:sp>
          <p:nvSpPr>
            <p:cNvPr id="275" name="Google Shape;275;p19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76" name="Google Shape;276;p19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77" name="Google Shape;277;p19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0" name="Google Shape;280;p19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83" name="Google Shape;283;p19"/>
          <p:cNvGrpSpPr/>
          <p:nvPr/>
        </p:nvGrpSpPr>
        <p:grpSpPr>
          <a:xfrm>
            <a:off x="710275" y="1696445"/>
            <a:ext cx="2460575" cy="2272941"/>
            <a:chOff x="710275" y="1696445"/>
            <a:chExt cx="2460575" cy="2272941"/>
          </a:xfrm>
        </p:grpSpPr>
        <p:grpSp>
          <p:nvGrpSpPr>
            <p:cNvPr id="284" name="Google Shape;284;p19"/>
            <p:cNvGrpSpPr/>
            <p:nvPr/>
          </p:nvGrpSpPr>
          <p:grpSpPr>
            <a:xfrm>
              <a:off x="2288356" y="1696445"/>
              <a:ext cx="882450" cy="1136250"/>
              <a:chOff x="2288356" y="1696445"/>
              <a:chExt cx="882450" cy="1136250"/>
            </a:xfrm>
          </p:grpSpPr>
          <p:sp>
            <p:nvSpPr>
              <p:cNvPr id="285" name="Google Shape;285;p19"/>
              <p:cNvSpPr/>
              <p:nvPr/>
            </p:nvSpPr>
            <p:spPr>
              <a:xfrm flipH="1">
                <a:off x="2288356" y="1696445"/>
                <a:ext cx="773700" cy="773700"/>
              </a:xfrm>
              <a:prstGeom prst="arc">
                <a:avLst>
                  <a:gd name="adj1" fmla="val 16200000"/>
                  <a:gd name="adj2" fmla="val 0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86" name="Google Shape;286;p19"/>
              <p:cNvCxnSpPr>
                <a:stCxn id="285" idx="0"/>
              </p:cNvCxnSpPr>
              <p:nvPr/>
            </p:nvCxnSpPr>
            <p:spPr>
              <a:xfrm>
                <a:off x="2675206" y="1696445"/>
                <a:ext cx="495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87" name="Google Shape;287;p19"/>
              <p:cNvCxnSpPr>
                <a:stCxn id="285" idx="2"/>
              </p:cNvCxnSpPr>
              <p:nvPr/>
            </p:nvCxnSpPr>
            <p:spPr>
              <a:xfrm>
                <a:off x="2288356" y="2083295"/>
                <a:ext cx="0" cy="7494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88" name="Google Shape;288;p19"/>
            <p:cNvGrpSpPr/>
            <p:nvPr/>
          </p:nvGrpSpPr>
          <p:grpSpPr>
            <a:xfrm>
              <a:off x="2288412" y="2832906"/>
              <a:ext cx="882422" cy="1136481"/>
              <a:chOff x="7009125" y="3265500"/>
              <a:chExt cx="565800" cy="728700"/>
            </a:xfrm>
          </p:grpSpPr>
          <p:sp>
            <p:nvSpPr>
              <p:cNvPr id="289" name="Google Shape;289;p19"/>
              <p:cNvSpPr/>
              <p:nvPr/>
            </p:nvSpPr>
            <p:spPr>
              <a:xfrm rot="10800000">
                <a:off x="7009125" y="3498000"/>
                <a:ext cx="496200" cy="496200"/>
              </a:xfrm>
              <a:prstGeom prst="arc">
                <a:avLst>
                  <a:gd name="adj1" fmla="val 16200000"/>
                  <a:gd name="adj2" fmla="val 0"/>
                </a:avLst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90" name="Google Shape;290;p19"/>
              <p:cNvCxnSpPr>
                <a:stCxn id="289" idx="0"/>
              </p:cNvCxnSpPr>
              <p:nvPr/>
            </p:nvCxnSpPr>
            <p:spPr>
              <a:xfrm>
                <a:off x="7257225" y="3994200"/>
                <a:ext cx="317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291" name="Google Shape;291;p19"/>
              <p:cNvCxnSpPr>
                <a:stCxn id="289" idx="2"/>
              </p:cNvCxnSpPr>
              <p:nvPr/>
            </p:nvCxnSpPr>
            <p:spPr>
              <a:xfrm rot="10800000">
                <a:off x="7009125" y="3265500"/>
                <a:ext cx="0" cy="480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292" name="Google Shape;292;p19"/>
            <p:cNvCxnSpPr/>
            <p:nvPr/>
          </p:nvCxnSpPr>
          <p:spPr>
            <a:xfrm>
              <a:off x="1602150" y="2832788"/>
              <a:ext cx="15687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293" name="Google Shape;293;p19"/>
            <p:cNvSpPr/>
            <p:nvPr/>
          </p:nvSpPr>
          <p:spPr>
            <a:xfrm>
              <a:off x="2215781" y="2760409"/>
              <a:ext cx="144900" cy="144900"/>
            </a:xfrm>
            <a:prstGeom prst="ellipse">
              <a:avLst/>
            </a:prstGeom>
            <a:solidFill>
              <a:srgbClr val="FFFFFF"/>
            </a:solid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710275" y="2181958"/>
              <a:ext cx="1301700" cy="13017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9"/>
            <p:cNvSpPr/>
            <p:nvPr/>
          </p:nvSpPr>
          <p:spPr>
            <a:xfrm>
              <a:off x="848097" y="2319958"/>
              <a:ext cx="1025700" cy="10257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700" dirty="0" smtClean="0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OCR</a:t>
              </a:r>
              <a:endParaRPr sz="1700" dirty="0">
                <a:solidFill>
                  <a:schemeClr val="accent6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 OF OCR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 rotWithShape="1">
          <a:blip r:embed="rId2"/>
          <a:srcRect t="2600" r="5109" b="3899"/>
          <a:stretch/>
        </p:blipFill>
        <p:spPr>
          <a:xfrm>
            <a:off x="959251" y="1545169"/>
            <a:ext cx="1970380" cy="2796466"/>
          </a:xfrm>
          <a:prstGeom prst="rect">
            <a:avLst/>
          </a:prstGeom>
        </p:spPr>
      </p:pic>
      <p:pic>
        <p:nvPicPr>
          <p:cNvPr id="4" name="Picture 3"/>
          <p:cNvPicPr/>
          <p:nvPr/>
        </p:nvPicPr>
        <p:blipFill rotWithShape="1">
          <a:blip r:embed="rId3"/>
          <a:srcRect t="26089" r="36431"/>
          <a:stretch/>
        </p:blipFill>
        <p:spPr>
          <a:xfrm>
            <a:off x="5004787" y="1484698"/>
            <a:ext cx="3207057" cy="291740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231444" y="4402106"/>
            <a:ext cx="173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48285">
              <a:spcBef>
                <a:spcPts val="270"/>
              </a:spcBef>
            </a:pPr>
            <a:r>
              <a:rPr lang="en-US" sz="1600" b="1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Converted Text</a:t>
            </a:r>
            <a:endParaRPr lang="en-US" sz="16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54347" y="4402106"/>
            <a:ext cx="95795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48285">
              <a:spcBef>
                <a:spcPts val="270"/>
              </a:spcBef>
            </a:pPr>
            <a:r>
              <a:rPr lang="en-US" sz="1600" b="1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endParaRPr lang="en-US" sz="1600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3077842001"/>
              </p:ext>
            </p:extLst>
          </p:nvPr>
        </p:nvGraphicFramePr>
        <p:xfrm>
          <a:off x="2929631" y="1766656"/>
          <a:ext cx="2075155" cy="20507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341474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8384" y="188095"/>
            <a:ext cx="6471822" cy="46696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4" name="Google Shape;94;p16"/>
          <p:cNvCxnSpPr/>
          <p:nvPr/>
        </p:nvCxnSpPr>
        <p:spPr>
          <a:xfrm>
            <a:off x="1654650" y="3089200"/>
            <a:ext cx="58470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5" name="Google Shape;95;p16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Problem Statement</a:t>
            </a:r>
            <a:endParaRPr dirty="0"/>
          </a:p>
        </p:txBody>
      </p:sp>
      <p:grpSp>
        <p:nvGrpSpPr>
          <p:cNvPr id="96" name="Google Shape;96;p16"/>
          <p:cNvGrpSpPr/>
          <p:nvPr/>
        </p:nvGrpSpPr>
        <p:grpSpPr>
          <a:xfrm>
            <a:off x="710275" y="1333888"/>
            <a:ext cx="1884600" cy="2545825"/>
            <a:chOff x="710275" y="1333888"/>
            <a:chExt cx="1884600" cy="2545825"/>
          </a:xfrm>
        </p:grpSpPr>
        <p:sp>
          <p:nvSpPr>
            <p:cNvPr id="97" name="Google Shape;97;p16"/>
            <p:cNvSpPr/>
            <p:nvPr/>
          </p:nvSpPr>
          <p:spPr>
            <a:xfrm>
              <a:off x="1060675" y="1333888"/>
              <a:ext cx="1183800" cy="1183800"/>
            </a:xfrm>
            <a:prstGeom prst="ellipse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6"/>
            <p:cNvSpPr/>
            <p:nvPr/>
          </p:nvSpPr>
          <p:spPr>
            <a:xfrm>
              <a:off x="1143175" y="1416388"/>
              <a:ext cx="1018800" cy="1018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6"/>
            <p:cNvSpPr/>
            <p:nvPr/>
          </p:nvSpPr>
          <p:spPr>
            <a:xfrm>
              <a:off x="1570075" y="2583338"/>
              <a:ext cx="165000" cy="165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6"/>
            <p:cNvSpPr/>
            <p:nvPr/>
          </p:nvSpPr>
          <p:spPr>
            <a:xfrm>
              <a:off x="1604125" y="2813988"/>
              <a:ext cx="96900" cy="96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6"/>
            <p:cNvSpPr/>
            <p:nvPr/>
          </p:nvSpPr>
          <p:spPr>
            <a:xfrm>
              <a:off x="1543525" y="2976538"/>
              <a:ext cx="218100" cy="2181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6"/>
            <p:cNvSpPr/>
            <p:nvPr/>
          </p:nvSpPr>
          <p:spPr>
            <a:xfrm>
              <a:off x="1578475" y="3011383"/>
              <a:ext cx="148200" cy="148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6"/>
            <p:cNvSpPr txBox="1"/>
            <p:nvPr/>
          </p:nvSpPr>
          <p:spPr>
            <a:xfrm>
              <a:off x="710275" y="3450113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 smtClean="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Automate a Hospital System</a:t>
              </a:r>
              <a:endParaRPr sz="17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05" name="Google Shape;105;p16"/>
          <p:cNvGrpSpPr/>
          <p:nvPr/>
        </p:nvGrpSpPr>
        <p:grpSpPr>
          <a:xfrm>
            <a:off x="6549175" y="1333888"/>
            <a:ext cx="1884600" cy="2545825"/>
            <a:chOff x="6549175" y="1333888"/>
            <a:chExt cx="1884600" cy="2545825"/>
          </a:xfrm>
        </p:grpSpPr>
        <p:sp>
          <p:nvSpPr>
            <p:cNvPr id="106" name="Google Shape;106;p16"/>
            <p:cNvSpPr/>
            <p:nvPr/>
          </p:nvSpPr>
          <p:spPr>
            <a:xfrm>
              <a:off x="6899575" y="1333888"/>
              <a:ext cx="1183800" cy="1183800"/>
            </a:xfrm>
            <a:prstGeom prst="ellipse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6"/>
            <p:cNvSpPr/>
            <p:nvPr/>
          </p:nvSpPr>
          <p:spPr>
            <a:xfrm>
              <a:off x="6982075" y="1416388"/>
              <a:ext cx="1018800" cy="1018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6"/>
            <p:cNvSpPr/>
            <p:nvPr/>
          </p:nvSpPr>
          <p:spPr>
            <a:xfrm>
              <a:off x="7408975" y="2583338"/>
              <a:ext cx="165000" cy="165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6"/>
            <p:cNvSpPr/>
            <p:nvPr/>
          </p:nvSpPr>
          <p:spPr>
            <a:xfrm>
              <a:off x="7443025" y="2813988"/>
              <a:ext cx="96900" cy="96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6"/>
            <p:cNvSpPr/>
            <p:nvPr/>
          </p:nvSpPr>
          <p:spPr>
            <a:xfrm>
              <a:off x="7382425" y="2976538"/>
              <a:ext cx="218100" cy="2181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6"/>
            <p:cNvSpPr/>
            <p:nvPr/>
          </p:nvSpPr>
          <p:spPr>
            <a:xfrm>
              <a:off x="7417375" y="3011383"/>
              <a:ext cx="148200" cy="148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6"/>
            <p:cNvSpPr txBox="1"/>
            <p:nvPr/>
          </p:nvSpPr>
          <p:spPr>
            <a:xfrm>
              <a:off x="6549175" y="3450113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 smtClean="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Avoid unnecessary waiting</a:t>
              </a:r>
              <a:endParaRPr sz="1700" dirty="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14" name="Google Shape;114;p16"/>
          <p:cNvGrpSpPr/>
          <p:nvPr/>
        </p:nvGrpSpPr>
        <p:grpSpPr>
          <a:xfrm>
            <a:off x="2656575" y="1333888"/>
            <a:ext cx="1884600" cy="2545825"/>
            <a:chOff x="2656575" y="1333888"/>
            <a:chExt cx="1884600" cy="2545825"/>
          </a:xfrm>
        </p:grpSpPr>
        <p:sp>
          <p:nvSpPr>
            <p:cNvPr id="115" name="Google Shape;115;p16"/>
            <p:cNvSpPr/>
            <p:nvPr/>
          </p:nvSpPr>
          <p:spPr>
            <a:xfrm>
              <a:off x="3006975" y="1333888"/>
              <a:ext cx="1183800" cy="1183800"/>
            </a:xfrm>
            <a:prstGeom prst="ellipse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6"/>
            <p:cNvSpPr/>
            <p:nvPr/>
          </p:nvSpPr>
          <p:spPr>
            <a:xfrm>
              <a:off x="3089475" y="1416388"/>
              <a:ext cx="1018800" cy="1018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6"/>
            <p:cNvSpPr/>
            <p:nvPr/>
          </p:nvSpPr>
          <p:spPr>
            <a:xfrm>
              <a:off x="3516375" y="2583338"/>
              <a:ext cx="165000" cy="165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6"/>
            <p:cNvSpPr/>
            <p:nvPr/>
          </p:nvSpPr>
          <p:spPr>
            <a:xfrm>
              <a:off x="3550425" y="2813988"/>
              <a:ext cx="96900" cy="96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6"/>
            <p:cNvSpPr/>
            <p:nvPr/>
          </p:nvSpPr>
          <p:spPr>
            <a:xfrm>
              <a:off x="3489825" y="2976538"/>
              <a:ext cx="218100" cy="2181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6"/>
            <p:cNvSpPr/>
            <p:nvPr/>
          </p:nvSpPr>
          <p:spPr>
            <a:xfrm>
              <a:off x="3524775" y="3011383"/>
              <a:ext cx="148200" cy="14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6"/>
            <p:cNvSpPr txBox="1"/>
            <p:nvPr/>
          </p:nvSpPr>
          <p:spPr>
            <a:xfrm>
              <a:off x="2656575" y="3450113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 smtClean="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Appointment Management</a:t>
              </a:r>
              <a:endParaRPr sz="1700" dirty="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123" name="Google Shape;123;p16"/>
          <p:cNvGrpSpPr/>
          <p:nvPr/>
        </p:nvGrpSpPr>
        <p:grpSpPr>
          <a:xfrm>
            <a:off x="4602875" y="1333888"/>
            <a:ext cx="1884600" cy="2545825"/>
            <a:chOff x="4602875" y="1333888"/>
            <a:chExt cx="1884600" cy="2545825"/>
          </a:xfrm>
        </p:grpSpPr>
        <p:sp>
          <p:nvSpPr>
            <p:cNvPr id="124" name="Google Shape;124;p16"/>
            <p:cNvSpPr/>
            <p:nvPr/>
          </p:nvSpPr>
          <p:spPr>
            <a:xfrm>
              <a:off x="4953275" y="1333888"/>
              <a:ext cx="1183800" cy="1183800"/>
            </a:xfrm>
            <a:prstGeom prst="ellipse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6"/>
            <p:cNvSpPr/>
            <p:nvPr/>
          </p:nvSpPr>
          <p:spPr>
            <a:xfrm>
              <a:off x="5035775" y="1416388"/>
              <a:ext cx="1018800" cy="1018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6"/>
            <p:cNvSpPr/>
            <p:nvPr/>
          </p:nvSpPr>
          <p:spPr>
            <a:xfrm>
              <a:off x="5462675" y="2583338"/>
              <a:ext cx="165000" cy="165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6"/>
            <p:cNvSpPr/>
            <p:nvPr/>
          </p:nvSpPr>
          <p:spPr>
            <a:xfrm>
              <a:off x="5496725" y="2813988"/>
              <a:ext cx="96900" cy="96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6"/>
            <p:cNvSpPr/>
            <p:nvPr/>
          </p:nvSpPr>
          <p:spPr>
            <a:xfrm>
              <a:off x="5436125" y="2976538"/>
              <a:ext cx="218100" cy="2181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5471075" y="3011383"/>
              <a:ext cx="148200" cy="148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6"/>
            <p:cNvSpPr txBox="1"/>
            <p:nvPr/>
          </p:nvSpPr>
          <p:spPr>
            <a:xfrm>
              <a:off x="4602875" y="3450113"/>
              <a:ext cx="18846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 smtClean="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Record Maintenance</a:t>
              </a:r>
              <a:endParaRPr sz="1700" dirty="0">
                <a:solidFill>
                  <a:schemeClr val="accent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132" name="Google Shape;132;p16"/>
          <p:cNvSpPr/>
          <p:nvPr/>
        </p:nvSpPr>
        <p:spPr>
          <a:xfrm>
            <a:off x="1393231" y="1667553"/>
            <a:ext cx="518689" cy="516495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" name="Google Shape;133;p16"/>
          <p:cNvGrpSpPr/>
          <p:nvPr/>
        </p:nvGrpSpPr>
        <p:grpSpPr>
          <a:xfrm>
            <a:off x="5312788" y="1675451"/>
            <a:ext cx="464774" cy="500698"/>
            <a:chOff x="6896644" y="3216007"/>
            <a:chExt cx="322917" cy="347876"/>
          </a:xfrm>
        </p:grpSpPr>
        <p:sp>
          <p:nvSpPr>
            <p:cNvPr id="134" name="Google Shape;134;p16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6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6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6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16"/>
          <p:cNvGrpSpPr/>
          <p:nvPr/>
        </p:nvGrpSpPr>
        <p:grpSpPr>
          <a:xfrm>
            <a:off x="3329216" y="1656643"/>
            <a:ext cx="539319" cy="538313"/>
            <a:chOff x="1421638" y="4125629"/>
            <a:chExt cx="374709" cy="374010"/>
          </a:xfrm>
        </p:grpSpPr>
        <p:sp>
          <p:nvSpPr>
            <p:cNvPr id="142" name="Google Shape;142;p16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" name="Google Shape;144;p16"/>
          <p:cNvGrpSpPr/>
          <p:nvPr/>
        </p:nvGrpSpPr>
        <p:grpSpPr>
          <a:xfrm>
            <a:off x="7217999" y="1673006"/>
            <a:ext cx="546951" cy="505588"/>
            <a:chOff x="7384751" y="4147984"/>
            <a:chExt cx="380012" cy="351274"/>
          </a:xfrm>
        </p:grpSpPr>
        <p:sp>
          <p:nvSpPr>
            <p:cNvPr id="145" name="Google Shape;145;p16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6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6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p38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MAJOR FUNCTIONALITIES</a:t>
            </a:r>
            <a:endParaRPr dirty="0"/>
          </a:p>
        </p:txBody>
      </p:sp>
      <p:grpSp>
        <p:nvGrpSpPr>
          <p:cNvPr id="1193" name="Google Shape;1193;p38"/>
          <p:cNvGrpSpPr/>
          <p:nvPr/>
        </p:nvGrpSpPr>
        <p:grpSpPr>
          <a:xfrm>
            <a:off x="946565" y="1418336"/>
            <a:ext cx="2682726" cy="2867388"/>
            <a:chOff x="710263" y="1475375"/>
            <a:chExt cx="1651807" cy="2867388"/>
          </a:xfrm>
        </p:grpSpPr>
        <p:sp>
          <p:nvSpPr>
            <p:cNvPr id="1194" name="Google Shape;1194;p38"/>
            <p:cNvSpPr/>
            <p:nvPr/>
          </p:nvSpPr>
          <p:spPr>
            <a:xfrm>
              <a:off x="710263" y="2113046"/>
              <a:ext cx="169219" cy="185025"/>
            </a:xfrm>
            <a:custGeom>
              <a:avLst/>
              <a:gdLst/>
              <a:ahLst/>
              <a:cxnLst/>
              <a:rect l="l" t="t" r="r" b="b"/>
              <a:pathLst>
                <a:path w="5728" h="6263" extrusionOk="0">
                  <a:moveTo>
                    <a:pt x="5394" y="0"/>
                  </a:moveTo>
                  <a:lnTo>
                    <a:pt x="0" y="834"/>
                  </a:lnTo>
                  <a:lnTo>
                    <a:pt x="5727" y="6263"/>
                  </a:lnTo>
                  <a:lnTo>
                    <a:pt x="5727" y="6263"/>
                  </a:lnTo>
                  <a:lnTo>
                    <a:pt x="5394" y="0"/>
                  </a:lnTo>
                  <a:close/>
                </a:path>
              </a:pathLst>
            </a:custGeom>
            <a:solidFill>
              <a:srgbClr val="FBB831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8"/>
            <p:cNvSpPr/>
            <p:nvPr/>
          </p:nvSpPr>
          <p:spPr>
            <a:xfrm>
              <a:off x="1064103" y="4173169"/>
              <a:ext cx="179766" cy="169574"/>
            </a:xfrm>
            <a:custGeom>
              <a:avLst/>
              <a:gdLst/>
              <a:ahLst/>
              <a:cxnLst/>
              <a:rect l="l" t="t" r="r" b="b"/>
              <a:pathLst>
                <a:path w="6085" h="5740" extrusionOk="0">
                  <a:moveTo>
                    <a:pt x="6084" y="1"/>
                  </a:moveTo>
                  <a:lnTo>
                    <a:pt x="0" y="703"/>
                  </a:lnTo>
                  <a:lnTo>
                    <a:pt x="4798" y="5739"/>
                  </a:lnTo>
                  <a:lnTo>
                    <a:pt x="6084" y="1"/>
                  </a:lnTo>
                  <a:close/>
                </a:path>
              </a:pathLst>
            </a:custGeom>
            <a:solidFill>
              <a:srgbClr val="FBB831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8"/>
            <p:cNvSpPr/>
            <p:nvPr/>
          </p:nvSpPr>
          <p:spPr>
            <a:xfrm>
              <a:off x="1891336" y="4173169"/>
              <a:ext cx="179766" cy="169574"/>
            </a:xfrm>
            <a:custGeom>
              <a:avLst/>
              <a:gdLst/>
              <a:ahLst/>
              <a:cxnLst/>
              <a:rect l="l" t="t" r="r" b="b"/>
              <a:pathLst>
                <a:path w="6085" h="5740" extrusionOk="0">
                  <a:moveTo>
                    <a:pt x="1" y="1"/>
                  </a:moveTo>
                  <a:lnTo>
                    <a:pt x="1287" y="5739"/>
                  </a:lnTo>
                  <a:lnTo>
                    <a:pt x="6085" y="7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BB831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8"/>
            <p:cNvSpPr/>
            <p:nvPr/>
          </p:nvSpPr>
          <p:spPr>
            <a:xfrm>
              <a:off x="1875148" y="1475375"/>
              <a:ext cx="158673" cy="139322"/>
            </a:xfrm>
            <a:custGeom>
              <a:avLst/>
              <a:gdLst/>
              <a:ahLst/>
              <a:cxnLst/>
              <a:rect l="l" t="t" r="r" b="b"/>
              <a:pathLst>
                <a:path w="5371" h="4716" extrusionOk="0">
                  <a:moveTo>
                    <a:pt x="953" y="0"/>
                  </a:moveTo>
                  <a:lnTo>
                    <a:pt x="1" y="4715"/>
                  </a:lnTo>
                  <a:lnTo>
                    <a:pt x="5371" y="471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BB831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8"/>
            <p:cNvSpPr/>
            <p:nvPr/>
          </p:nvSpPr>
          <p:spPr>
            <a:xfrm>
              <a:off x="816850" y="1569217"/>
              <a:ext cx="1545220" cy="2633274"/>
            </a:xfrm>
            <a:custGeom>
              <a:avLst/>
              <a:gdLst/>
              <a:ahLst/>
              <a:cxnLst/>
              <a:rect l="l" t="t" r="r" b="b"/>
              <a:pathLst>
                <a:path w="52305" h="84285" extrusionOk="0">
                  <a:moveTo>
                    <a:pt x="0" y="0"/>
                  </a:moveTo>
                  <a:lnTo>
                    <a:pt x="0" y="84284"/>
                  </a:lnTo>
                  <a:lnTo>
                    <a:pt x="52304" y="84284"/>
                  </a:lnTo>
                  <a:lnTo>
                    <a:pt x="523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99" name="Google Shape;1199;p38"/>
            <p:cNvSpPr/>
            <p:nvPr/>
          </p:nvSpPr>
          <p:spPr>
            <a:xfrm>
              <a:off x="710263" y="1475375"/>
              <a:ext cx="1193133" cy="662343"/>
            </a:xfrm>
            <a:custGeom>
              <a:avLst/>
              <a:gdLst/>
              <a:ahLst/>
              <a:cxnLst/>
              <a:rect l="l" t="t" r="r" b="b"/>
              <a:pathLst>
                <a:path w="40387" h="22420" extrusionOk="0">
                  <a:moveTo>
                    <a:pt x="0" y="0"/>
                  </a:moveTo>
                  <a:lnTo>
                    <a:pt x="0" y="22420"/>
                  </a:lnTo>
                  <a:lnTo>
                    <a:pt x="35898" y="22420"/>
                  </a:lnTo>
                  <a:cubicBezTo>
                    <a:pt x="38374" y="22420"/>
                    <a:pt x="40386" y="20407"/>
                    <a:pt x="40386" y="17931"/>
                  </a:cubicBezTo>
                  <a:lnTo>
                    <a:pt x="403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700" dirty="0" smtClea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EMR</a:t>
              </a:r>
              <a:endParaRPr dirty="0"/>
            </a:p>
          </p:txBody>
        </p:sp>
        <p:sp>
          <p:nvSpPr>
            <p:cNvPr id="1200" name="Google Shape;1200;p38"/>
            <p:cNvSpPr/>
            <p:nvPr/>
          </p:nvSpPr>
          <p:spPr>
            <a:xfrm>
              <a:off x="1205840" y="3787689"/>
              <a:ext cx="723555" cy="555074"/>
            </a:xfrm>
            <a:custGeom>
              <a:avLst/>
              <a:gdLst/>
              <a:ahLst/>
              <a:cxnLst/>
              <a:rect l="l" t="t" r="r" b="b"/>
              <a:pathLst>
                <a:path w="24492" h="18789" extrusionOk="0">
                  <a:moveTo>
                    <a:pt x="4489" y="0"/>
                  </a:moveTo>
                  <a:cubicBezTo>
                    <a:pt x="2013" y="0"/>
                    <a:pt x="0" y="2012"/>
                    <a:pt x="0" y="4489"/>
                  </a:cubicBezTo>
                  <a:lnTo>
                    <a:pt x="0" y="18788"/>
                  </a:lnTo>
                  <a:lnTo>
                    <a:pt x="24492" y="18788"/>
                  </a:lnTo>
                  <a:lnTo>
                    <a:pt x="24492" y="4489"/>
                  </a:lnTo>
                  <a:cubicBezTo>
                    <a:pt x="24492" y="2012"/>
                    <a:pt x="22491" y="0"/>
                    <a:pt x="200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200"/>
            </a:p>
          </p:txBody>
        </p:sp>
        <p:sp>
          <p:nvSpPr>
            <p:cNvPr id="1201" name="Google Shape;1201;p38"/>
            <p:cNvSpPr txBox="1"/>
            <p:nvPr/>
          </p:nvSpPr>
          <p:spPr>
            <a:xfrm>
              <a:off x="860010" y="2451050"/>
              <a:ext cx="14589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 smtClean="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ELECTRONIC MEDICAL RECORD</a:t>
              </a:r>
              <a:endParaRPr sz="17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202" name="Google Shape;1202;p38"/>
            <p:cNvSpPr txBox="1"/>
            <p:nvPr/>
          </p:nvSpPr>
          <p:spPr>
            <a:xfrm>
              <a:off x="860010" y="2877932"/>
              <a:ext cx="1458900" cy="63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en-US" sz="1200" dirty="0">
                  <a:solidFill>
                    <a:schemeClr val="tx1"/>
                  </a:solidFill>
                </a:rPr>
                <a:t>C</a:t>
              </a:r>
              <a:r>
                <a:rPr lang="en-US" sz="1200" dirty="0" smtClean="0">
                  <a:solidFill>
                    <a:schemeClr val="tx1"/>
                  </a:solidFill>
                </a:rPr>
                <a:t>ontains </a:t>
              </a:r>
              <a:r>
                <a:rPr lang="en-US" sz="1200" dirty="0">
                  <a:solidFill>
                    <a:schemeClr val="tx1"/>
                  </a:solidFill>
                </a:rPr>
                <a:t>the medical and treatment history of the patients</a:t>
              </a:r>
              <a:endParaRPr sz="12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13" name="Google Shape;1213;p38"/>
          <p:cNvGrpSpPr/>
          <p:nvPr/>
        </p:nvGrpSpPr>
        <p:grpSpPr>
          <a:xfrm>
            <a:off x="5255580" y="1446956"/>
            <a:ext cx="2518575" cy="2867388"/>
            <a:chOff x="2737690" y="1475375"/>
            <a:chExt cx="1646519" cy="2867388"/>
          </a:xfrm>
        </p:grpSpPr>
        <p:sp>
          <p:nvSpPr>
            <p:cNvPr id="1214" name="Google Shape;1214;p38"/>
            <p:cNvSpPr/>
            <p:nvPr/>
          </p:nvSpPr>
          <p:spPr>
            <a:xfrm>
              <a:off x="2737700" y="2113046"/>
              <a:ext cx="169190" cy="185025"/>
            </a:xfrm>
            <a:custGeom>
              <a:avLst/>
              <a:gdLst/>
              <a:ahLst/>
              <a:cxnLst/>
              <a:rect l="l" t="t" r="r" b="b"/>
              <a:pathLst>
                <a:path w="5727" h="6263" extrusionOk="0">
                  <a:moveTo>
                    <a:pt x="5394" y="0"/>
                  </a:moveTo>
                  <a:lnTo>
                    <a:pt x="0" y="834"/>
                  </a:lnTo>
                  <a:lnTo>
                    <a:pt x="5727" y="6263"/>
                  </a:lnTo>
                  <a:lnTo>
                    <a:pt x="5727" y="6263"/>
                  </a:lnTo>
                  <a:lnTo>
                    <a:pt x="5394" y="0"/>
                  </a:lnTo>
                  <a:close/>
                </a:path>
              </a:pathLst>
            </a:custGeom>
            <a:solidFill>
              <a:srgbClr val="FB8569">
                <a:alpha val="5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8"/>
            <p:cNvSpPr/>
            <p:nvPr/>
          </p:nvSpPr>
          <p:spPr>
            <a:xfrm>
              <a:off x="3091501" y="4173169"/>
              <a:ext cx="180121" cy="169574"/>
            </a:xfrm>
            <a:custGeom>
              <a:avLst/>
              <a:gdLst/>
              <a:ahLst/>
              <a:cxnLst/>
              <a:rect l="l" t="t" r="r" b="b"/>
              <a:pathLst>
                <a:path w="6097" h="5740" extrusionOk="0">
                  <a:moveTo>
                    <a:pt x="6097" y="1"/>
                  </a:moveTo>
                  <a:lnTo>
                    <a:pt x="1" y="703"/>
                  </a:lnTo>
                  <a:lnTo>
                    <a:pt x="4799" y="5739"/>
                  </a:lnTo>
                  <a:lnTo>
                    <a:pt x="6097" y="1"/>
                  </a:lnTo>
                  <a:close/>
                </a:path>
              </a:pathLst>
            </a:custGeom>
            <a:solidFill>
              <a:srgbClr val="FB8569">
                <a:alpha val="5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8"/>
            <p:cNvSpPr/>
            <p:nvPr/>
          </p:nvSpPr>
          <p:spPr>
            <a:xfrm>
              <a:off x="3918763" y="4173169"/>
              <a:ext cx="179766" cy="169574"/>
            </a:xfrm>
            <a:custGeom>
              <a:avLst/>
              <a:gdLst/>
              <a:ahLst/>
              <a:cxnLst/>
              <a:rect l="l" t="t" r="r" b="b"/>
              <a:pathLst>
                <a:path w="6085" h="5740" extrusionOk="0">
                  <a:moveTo>
                    <a:pt x="0" y="1"/>
                  </a:moveTo>
                  <a:lnTo>
                    <a:pt x="1286" y="5739"/>
                  </a:lnTo>
                  <a:lnTo>
                    <a:pt x="6084" y="7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B8569">
                <a:alpha val="5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8"/>
            <p:cNvSpPr/>
            <p:nvPr/>
          </p:nvSpPr>
          <p:spPr>
            <a:xfrm>
              <a:off x="3902575" y="1475375"/>
              <a:ext cx="158673" cy="139322"/>
            </a:xfrm>
            <a:custGeom>
              <a:avLst/>
              <a:gdLst/>
              <a:ahLst/>
              <a:cxnLst/>
              <a:rect l="l" t="t" r="r" b="b"/>
              <a:pathLst>
                <a:path w="5371" h="4716" extrusionOk="0">
                  <a:moveTo>
                    <a:pt x="953" y="0"/>
                  </a:moveTo>
                  <a:lnTo>
                    <a:pt x="1" y="4715"/>
                  </a:lnTo>
                  <a:lnTo>
                    <a:pt x="5370" y="471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B8569">
                <a:alpha val="584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8"/>
            <p:cNvSpPr/>
            <p:nvPr/>
          </p:nvSpPr>
          <p:spPr>
            <a:xfrm>
              <a:off x="2839314" y="1564000"/>
              <a:ext cx="1544895" cy="2632899"/>
            </a:xfrm>
            <a:custGeom>
              <a:avLst/>
              <a:gdLst/>
              <a:ahLst/>
              <a:cxnLst/>
              <a:rect l="l" t="t" r="r" b="b"/>
              <a:pathLst>
                <a:path w="52294" h="84273" extrusionOk="0">
                  <a:moveTo>
                    <a:pt x="1" y="1"/>
                  </a:moveTo>
                  <a:lnTo>
                    <a:pt x="1" y="84273"/>
                  </a:lnTo>
                  <a:lnTo>
                    <a:pt x="52293" y="84273"/>
                  </a:lnTo>
                  <a:lnTo>
                    <a:pt x="52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82875" tIns="91425" rIns="18287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19" name="Google Shape;1219;p38"/>
            <p:cNvSpPr/>
            <p:nvPr/>
          </p:nvSpPr>
          <p:spPr>
            <a:xfrm>
              <a:off x="2737690" y="1475375"/>
              <a:ext cx="1193133" cy="662343"/>
            </a:xfrm>
            <a:custGeom>
              <a:avLst/>
              <a:gdLst/>
              <a:ahLst/>
              <a:cxnLst/>
              <a:rect l="l" t="t" r="r" b="b"/>
              <a:pathLst>
                <a:path w="40387" h="22420" extrusionOk="0">
                  <a:moveTo>
                    <a:pt x="0" y="0"/>
                  </a:moveTo>
                  <a:lnTo>
                    <a:pt x="0" y="22420"/>
                  </a:lnTo>
                  <a:lnTo>
                    <a:pt x="35909" y="22420"/>
                  </a:lnTo>
                  <a:cubicBezTo>
                    <a:pt x="38386" y="22420"/>
                    <a:pt x="40386" y="20407"/>
                    <a:pt x="40386" y="17931"/>
                  </a:cubicBezTo>
                  <a:lnTo>
                    <a:pt x="403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700" dirty="0" smtClea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OCR</a:t>
              </a:r>
              <a:endParaRPr dirty="0"/>
            </a:p>
          </p:txBody>
        </p:sp>
        <p:sp>
          <p:nvSpPr>
            <p:cNvPr id="1220" name="Google Shape;1220;p38"/>
            <p:cNvSpPr/>
            <p:nvPr/>
          </p:nvSpPr>
          <p:spPr>
            <a:xfrm>
              <a:off x="3233238" y="3787689"/>
              <a:ext cx="723939" cy="555074"/>
            </a:xfrm>
            <a:custGeom>
              <a:avLst/>
              <a:gdLst/>
              <a:ahLst/>
              <a:cxnLst/>
              <a:rect l="l" t="t" r="r" b="b"/>
              <a:pathLst>
                <a:path w="24505" h="18789" extrusionOk="0">
                  <a:moveTo>
                    <a:pt x="4490" y="0"/>
                  </a:moveTo>
                  <a:cubicBezTo>
                    <a:pt x="2013" y="0"/>
                    <a:pt x="1" y="2012"/>
                    <a:pt x="1" y="4489"/>
                  </a:cubicBezTo>
                  <a:lnTo>
                    <a:pt x="1" y="18788"/>
                  </a:lnTo>
                  <a:lnTo>
                    <a:pt x="24504" y="18788"/>
                  </a:lnTo>
                  <a:lnTo>
                    <a:pt x="24504" y="4489"/>
                  </a:lnTo>
                  <a:cubicBezTo>
                    <a:pt x="24504" y="2012"/>
                    <a:pt x="22492" y="0"/>
                    <a:pt x="200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2200"/>
            </a:p>
          </p:txBody>
        </p:sp>
        <p:sp>
          <p:nvSpPr>
            <p:cNvPr id="1221" name="Google Shape;1221;p38"/>
            <p:cNvSpPr txBox="1"/>
            <p:nvPr/>
          </p:nvSpPr>
          <p:spPr>
            <a:xfrm>
              <a:off x="2882312" y="2451050"/>
              <a:ext cx="14589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 dirty="0" smtClean="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Optical Character Recognition</a:t>
              </a:r>
              <a:endParaRPr sz="1700" dirty="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222" name="Google Shape;1222;p38"/>
            <p:cNvSpPr txBox="1"/>
            <p:nvPr/>
          </p:nvSpPr>
          <p:spPr>
            <a:xfrm>
              <a:off x="2889269" y="2932933"/>
              <a:ext cx="1458900" cy="63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en-US" sz="1200" dirty="0" smtClean="0">
                  <a:latin typeface="Roboto"/>
                  <a:ea typeface="Roboto"/>
                  <a:cs typeface="Roboto"/>
                  <a:sym typeface="Roboto"/>
                </a:rPr>
                <a:t>Quickly </a:t>
              </a:r>
              <a:r>
                <a:rPr lang="en-US" sz="1200" dirty="0">
                  <a:latin typeface="Roboto"/>
                  <a:ea typeface="Roboto"/>
                  <a:cs typeface="Roboto"/>
                  <a:sym typeface="Roboto"/>
                </a:rPr>
                <a:t>scan, store, and search for a patient's medical history.</a:t>
              </a: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33" name="Google Shape;1233;p38"/>
          <p:cNvGrpSpPr/>
          <p:nvPr/>
        </p:nvGrpSpPr>
        <p:grpSpPr>
          <a:xfrm>
            <a:off x="1438380" y="3936023"/>
            <a:ext cx="258429" cy="258429"/>
            <a:chOff x="-34003850" y="3227275"/>
            <a:chExt cx="291450" cy="291450"/>
          </a:xfrm>
        </p:grpSpPr>
        <p:sp>
          <p:nvSpPr>
            <p:cNvPr id="1234" name="Google Shape;1234;p38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8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8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8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8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" name="Google Shape;1239;p38"/>
          <p:cNvGrpSpPr/>
          <p:nvPr/>
        </p:nvGrpSpPr>
        <p:grpSpPr>
          <a:xfrm>
            <a:off x="3465984" y="3935331"/>
            <a:ext cx="258429" cy="259825"/>
            <a:chOff x="-33286325" y="3944800"/>
            <a:chExt cx="291450" cy="293025"/>
          </a:xfrm>
        </p:grpSpPr>
        <p:sp>
          <p:nvSpPr>
            <p:cNvPr id="1240" name="Google Shape;1240;p38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8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8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8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8"/>
          <p:cNvGrpSpPr/>
          <p:nvPr/>
        </p:nvGrpSpPr>
        <p:grpSpPr>
          <a:xfrm>
            <a:off x="5487442" y="3936258"/>
            <a:ext cx="259116" cy="257963"/>
            <a:chOff x="-30735200" y="3552550"/>
            <a:chExt cx="292225" cy="290925"/>
          </a:xfrm>
        </p:grpSpPr>
        <p:sp>
          <p:nvSpPr>
            <p:cNvPr id="1245" name="Google Shape;1245;p38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8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" name="Google Shape;1247;p38"/>
          <p:cNvGrpSpPr/>
          <p:nvPr/>
        </p:nvGrpSpPr>
        <p:grpSpPr>
          <a:xfrm>
            <a:off x="7515042" y="3936033"/>
            <a:ext cx="259116" cy="258429"/>
            <a:chOff x="-30735200" y="3910925"/>
            <a:chExt cx="292225" cy="291450"/>
          </a:xfrm>
        </p:grpSpPr>
        <p:sp>
          <p:nvSpPr>
            <p:cNvPr id="1248" name="Google Shape;1248;p38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8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06657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oogle Shape;154;p17"/>
          <p:cNvGrpSpPr/>
          <p:nvPr/>
        </p:nvGrpSpPr>
        <p:grpSpPr>
          <a:xfrm>
            <a:off x="3269150" y="1529586"/>
            <a:ext cx="2605800" cy="2606700"/>
            <a:chOff x="3269150" y="1529586"/>
            <a:chExt cx="2605800" cy="2606700"/>
          </a:xfrm>
        </p:grpSpPr>
        <p:sp>
          <p:nvSpPr>
            <p:cNvPr id="155" name="Google Shape;155;p17"/>
            <p:cNvSpPr/>
            <p:nvPr/>
          </p:nvSpPr>
          <p:spPr>
            <a:xfrm>
              <a:off x="3269150" y="1529586"/>
              <a:ext cx="2605800" cy="2606700"/>
            </a:xfrm>
            <a:prstGeom prst="ellipse">
              <a:avLst/>
            </a:prstGeom>
            <a:noFill/>
            <a:ln w="19050" cap="flat" cmpd="sng">
              <a:solidFill>
                <a:srgbClr val="000000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3734500" y="1995080"/>
              <a:ext cx="1675200" cy="1675500"/>
            </a:xfrm>
            <a:prstGeom prst="ellipse">
              <a:avLst/>
            </a:prstGeom>
            <a:noFill/>
            <a:ln w="19050" cap="flat" cmpd="sng">
              <a:solidFill>
                <a:srgbClr val="000000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4143200" y="2404050"/>
              <a:ext cx="857700" cy="8577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0" tIns="91425" rIns="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700" dirty="0" smtClea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TASKS</a:t>
              </a:r>
              <a:endParaRPr sz="1700" dirty="0">
                <a:solidFill>
                  <a:srgbClr val="FFFFFF"/>
                </a:solidFill>
              </a:endParaRPr>
            </a:p>
          </p:txBody>
        </p:sp>
      </p:grpSp>
      <p:sp>
        <p:nvSpPr>
          <p:cNvPr id="158" name="Google Shape;158;p17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EMR-TASKS</a:t>
            </a:r>
            <a:endParaRPr dirty="0"/>
          </a:p>
        </p:txBody>
      </p:sp>
      <p:grpSp>
        <p:nvGrpSpPr>
          <p:cNvPr id="159" name="Google Shape;159;p17"/>
          <p:cNvGrpSpPr/>
          <p:nvPr/>
        </p:nvGrpSpPr>
        <p:grpSpPr>
          <a:xfrm>
            <a:off x="710263" y="1495000"/>
            <a:ext cx="3024238" cy="1036849"/>
            <a:chOff x="710263" y="1495000"/>
            <a:chExt cx="3024238" cy="1036849"/>
          </a:xfrm>
        </p:grpSpPr>
        <p:sp>
          <p:nvSpPr>
            <p:cNvPr id="160" name="Google Shape;160;p17"/>
            <p:cNvSpPr/>
            <p:nvPr/>
          </p:nvSpPr>
          <p:spPr>
            <a:xfrm>
              <a:off x="3199600" y="1745975"/>
              <a:ext cx="534900" cy="534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161" name="Google Shape;161;p17"/>
            <p:cNvCxnSpPr>
              <a:stCxn id="160" idx="2"/>
            </p:cNvCxnSpPr>
            <p:nvPr/>
          </p:nvCxnSpPr>
          <p:spPr>
            <a:xfrm rot="10800000">
              <a:off x="2709700" y="2013425"/>
              <a:ext cx="489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grpSp>
          <p:nvGrpSpPr>
            <p:cNvPr id="162" name="Google Shape;162;p17"/>
            <p:cNvGrpSpPr/>
            <p:nvPr/>
          </p:nvGrpSpPr>
          <p:grpSpPr>
            <a:xfrm>
              <a:off x="710263" y="1495000"/>
              <a:ext cx="1884600" cy="1036849"/>
              <a:chOff x="3590550" y="1413338"/>
              <a:chExt cx="1884600" cy="1036849"/>
            </a:xfrm>
          </p:grpSpPr>
          <p:sp>
            <p:nvSpPr>
              <p:cNvPr id="163" name="Google Shape;163;p17"/>
              <p:cNvSpPr txBox="1"/>
              <p:nvPr/>
            </p:nvSpPr>
            <p:spPr>
              <a:xfrm>
                <a:off x="3590550" y="1685187"/>
                <a:ext cx="1884600" cy="765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/>
                <a:r>
                  <a:rPr lang="en-US" sz="1200" dirty="0" smtClean="0">
                    <a:latin typeface="Roboto"/>
                    <a:ea typeface="Roboto"/>
                    <a:cs typeface="Roboto"/>
                    <a:sym typeface="Roboto"/>
                  </a:rPr>
                  <a:t>Manage </a:t>
                </a:r>
                <a:r>
                  <a:rPr lang="en-US" sz="1200" dirty="0">
                    <a:latin typeface="Roboto"/>
                    <a:ea typeface="Roboto"/>
                    <a:cs typeface="Roboto"/>
                    <a:sym typeface="Roboto"/>
                  </a:rPr>
                  <a:t>all the areas of a hospital</a:t>
                </a:r>
                <a:endParaRPr sz="1200"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64" name="Google Shape;164;p17"/>
              <p:cNvSpPr txBox="1"/>
              <p:nvPr/>
            </p:nvSpPr>
            <p:spPr>
              <a:xfrm>
                <a:off x="3590550" y="1413338"/>
                <a:ext cx="1884600" cy="35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700" dirty="0" smtClean="0">
                    <a:solidFill>
                      <a:schemeClr val="accen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DESIGN  </a:t>
                </a:r>
                <a:endParaRPr sz="1700" dirty="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</p:grpSp>
      </p:grpSp>
      <p:grpSp>
        <p:nvGrpSpPr>
          <p:cNvPr id="165" name="Google Shape;165;p17"/>
          <p:cNvGrpSpPr/>
          <p:nvPr/>
        </p:nvGrpSpPr>
        <p:grpSpPr>
          <a:xfrm>
            <a:off x="710263" y="3133901"/>
            <a:ext cx="3024237" cy="1315661"/>
            <a:chOff x="710263" y="3133901"/>
            <a:chExt cx="3024237" cy="1315661"/>
          </a:xfrm>
        </p:grpSpPr>
        <p:grpSp>
          <p:nvGrpSpPr>
            <p:cNvPr id="166" name="Google Shape;166;p17"/>
            <p:cNvGrpSpPr/>
            <p:nvPr/>
          </p:nvGrpSpPr>
          <p:grpSpPr>
            <a:xfrm>
              <a:off x="710263" y="3133901"/>
              <a:ext cx="1884600" cy="1315661"/>
              <a:chOff x="3590550" y="3052092"/>
              <a:chExt cx="1884600" cy="1315661"/>
            </a:xfrm>
          </p:grpSpPr>
          <p:sp>
            <p:nvSpPr>
              <p:cNvPr id="167" name="Google Shape;167;p17"/>
              <p:cNvSpPr txBox="1"/>
              <p:nvPr/>
            </p:nvSpPr>
            <p:spPr>
              <a:xfrm>
                <a:off x="3590550" y="3052092"/>
                <a:ext cx="1884600" cy="35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700" dirty="0" smtClean="0">
                    <a:solidFill>
                      <a:schemeClr val="accent4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ONLINE APPOINTMENTS</a:t>
                </a:r>
                <a:endParaRPr sz="1700" dirty="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68" name="Google Shape;168;p17"/>
              <p:cNvSpPr txBox="1"/>
              <p:nvPr/>
            </p:nvSpPr>
            <p:spPr>
              <a:xfrm>
                <a:off x="3590550" y="3602753"/>
                <a:ext cx="1884600" cy="765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200" dirty="0" smtClean="0">
                    <a:latin typeface="Roboto"/>
                    <a:ea typeface="Roboto"/>
                    <a:cs typeface="Roboto"/>
                    <a:sym typeface="Roboto"/>
                  </a:rPr>
                  <a:t>Patients can make appointments online</a:t>
                </a:r>
                <a:endParaRPr sz="1200"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69" name="Google Shape;169;p17"/>
            <p:cNvSpPr/>
            <p:nvPr/>
          </p:nvSpPr>
          <p:spPr>
            <a:xfrm>
              <a:off x="3199600" y="3384875"/>
              <a:ext cx="534900" cy="534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170" name="Google Shape;170;p17"/>
            <p:cNvCxnSpPr>
              <a:stCxn id="169" idx="2"/>
            </p:cNvCxnSpPr>
            <p:nvPr/>
          </p:nvCxnSpPr>
          <p:spPr>
            <a:xfrm rot="10800000">
              <a:off x="2709700" y="3652325"/>
              <a:ext cx="489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171" name="Google Shape;171;p17"/>
          <p:cNvGrpSpPr/>
          <p:nvPr/>
        </p:nvGrpSpPr>
        <p:grpSpPr>
          <a:xfrm>
            <a:off x="5409700" y="3133901"/>
            <a:ext cx="3024075" cy="1119600"/>
            <a:chOff x="5409700" y="3133901"/>
            <a:chExt cx="3024075" cy="1119600"/>
          </a:xfrm>
        </p:grpSpPr>
        <p:grpSp>
          <p:nvGrpSpPr>
            <p:cNvPr id="172" name="Google Shape;172;p17"/>
            <p:cNvGrpSpPr/>
            <p:nvPr/>
          </p:nvGrpSpPr>
          <p:grpSpPr>
            <a:xfrm>
              <a:off x="6549175" y="3133901"/>
              <a:ext cx="1884600" cy="1119600"/>
              <a:chOff x="6620075" y="3052092"/>
              <a:chExt cx="1884600" cy="1119600"/>
            </a:xfrm>
          </p:grpSpPr>
          <p:sp>
            <p:nvSpPr>
              <p:cNvPr id="173" name="Google Shape;173;p17"/>
              <p:cNvSpPr txBox="1"/>
              <p:nvPr/>
            </p:nvSpPr>
            <p:spPr>
              <a:xfrm>
                <a:off x="6620075" y="3052092"/>
                <a:ext cx="1884600" cy="35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700" dirty="0" smtClean="0">
                    <a:solidFill>
                      <a:schemeClr val="accent3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TREATMENT,BILLING AREAS</a:t>
                </a:r>
                <a:endParaRPr sz="1700" dirty="0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74" name="Google Shape;174;p17"/>
              <p:cNvSpPr txBox="1"/>
              <p:nvPr/>
            </p:nvSpPr>
            <p:spPr>
              <a:xfrm>
                <a:off x="6620075" y="3406692"/>
                <a:ext cx="1884600" cy="765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ctr"/>
                <a:r>
                  <a:rPr lang="en-US" sz="1200" dirty="0"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r>
                  <a:rPr lang="en-US" sz="1200" dirty="0" smtClean="0">
                    <a:latin typeface="Roboto"/>
                    <a:ea typeface="Roboto"/>
                    <a:cs typeface="Roboto"/>
                    <a:sym typeface="Roboto"/>
                  </a:rPr>
                  <a:t>Treatment</a:t>
                </a:r>
                <a:r>
                  <a:rPr lang="en-US" sz="1200" dirty="0">
                    <a:latin typeface="Roboto"/>
                    <a:ea typeface="Roboto"/>
                    <a:cs typeface="Roboto"/>
                    <a:sym typeface="Roboto"/>
                  </a:rPr>
                  <a:t>, prescription and billing areas are made efficient.</a:t>
                </a:r>
              </a:p>
            </p:txBody>
          </p:sp>
        </p:grpSp>
        <p:sp>
          <p:nvSpPr>
            <p:cNvPr id="175" name="Google Shape;175;p17"/>
            <p:cNvSpPr/>
            <p:nvPr/>
          </p:nvSpPr>
          <p:spPr>
            <a:xfrm>
              <a:off x="5409700" y="3384875"/>
              <a:ext cx="534900" cy="534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176" name="Google Shape;176;p17"/>
            <p:cNvCxnSpPr>
              <a:endCxn id="175" idx="6"/>
            </p:cNvCxnSpPr>
            <p:nvPr/>
          </p:nvCxnSpPr>
          <p:spPr>
            <a:xfrm rot="10800000">
              <a:off x="5944600" y="3652325"/>
              <a:ext cx="489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grpSp>
        <p:nvGrpSpPr>
          <p:cNvPr id="177" name="Google Shape;177;p17"/>
          <p:cNvGrpSpPr/>
          <p:nvPr/>
        </p:nvGrpSpPr>
        <p:grpSpPr>
          <a:xfrm>
            <a:off x="5409700" y="1495000"/>
            <a:ext cx="3024075" cy="1036849"/>
            <a:chOff x="5409700" y="1495000"/>
            <a:chExt cx="3024075" cy="1036849"/>
          </a:xfrm>
        </p:grpSpPr>
        <p:grpSp>
          <p:nvGrpSpPr>
            <p:cNvPr id="178" name="Google Shape;178;p17"/>
            <p:cNvGrpSpPr/>
            <p:nvPr/>
          </p:nvGrpSpPr>
          <p:grpSpPr>
            <a:xfrm>
              <a:off x="6479525" y="1495000"/>
              <a:ext cx="1954250" cy="1036849"/>
              <a:chOff x="6550425" y="1413338"/>
              <a:chExt cx="1954250" cy="1036849"/>
            </a:xfrm>
          </p:grpSpPr>
          <p:sp>
            <p:nvSpPr>
              <p:cNvPr id="179" name="Google Shape;179;p17"/>
              <p:cNvSpPr txBox="1"/>
              <p:nvPr/>
            </p:nvSpPr>
            <p:spPr>
              <a:xfrm>
                <a:off x="6550425" y="1413338"/>
                <a:ext cx="1884600" cy="35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700" dirty="0" smtClean="0">
                    <a:solidFill>
                      <a:schemeClr val="accent2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C</a:t>
                </a:r>
                <a:r>
                  <a:rPr lang="en-US" sz="1700" dirty="0" smtClean="0">
                    <a:solidFill>
                      <a:schemeClr val="accent2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REATING PANELS</a:t>
                </a:r>
                <a:endParaRPr sz="1700" dirty="0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80" name="Google Shape;180;p17"/>
              <p:cNvSpPr txBox="1"/>
              <p:nvPr/>
            </p:nvSpPr>
            <p:spPr>
              <a:xfrm>
                <a:off x="6620075" y="1685187"/>
                <a:ext cx="1884600" cy="765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 algn="ctr"/>
                <a:r>
                  <a:rPr lang="en-US" sz="1200" dirty="0" smtClean="0">
                    <a:latin typeface="Roboto"/>
                    <a:ea typeface="Roboto"/>
                    <a:cs typeface="Roboto"/>
                    <a:sym typeface="Roboto"/>
                  </a:rPr>
                  <a:t>  Admin</a:t>
                </a:r>
                <a:r>
                  <a:rPr lang="en-US" sz="1200" dirty="0">
                    <a:latin typeface="Roboto"/>
                    <a:ea typeface="Roboto"/>
                    <a:cs typeface="Roboto"/>
                    <a:sym typeface="Roboto"/>
                  </a:rPr>
                  <a:t>, Patients, and Doctors</a:t>
                </a:r>
                <a:endParaRPr sz="1200" dirty="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181" name="Google Shape;181;p17"/>
            <p:cNvSpPr/>
            <p:nvPr/>
          </p:nvSpPr>
          <p:spPr>
            <a:xfrm>
              <a:off x="5409700" y="1745975"/>
              <a:ext cx="534900" cy="534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182" name="Google Shape;182;p17"/>
            <p:cNvCxnSpPr>
              <a:endCxn id="181" idx="6"/>
            </p:cNvCxnSpPr>
            <p:nvPr/>
          </p:nvCxnSpPr>
          <p:spPr>
            <a:xfrm rot="10800000">
              <a:off x="5944600" y="2013425"/>
              <a:ext cx="489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grpSp>
        <p:nvGrpSpPr>
          <p:cNvPr id="183" name="Google Shape;183;p17"/>
          <p:cNvGrpSpPr/>
          <p:nvPr/>
        </p:nvGrpSpPr>
        <p:grpSpPr>
          <a:xfrm>
            <a:off x="3315471" y="1861889"/>
            <a:ext cx="303162" cy="303068"/>
            <a:chOff x="5642475" y="1435075"/>
            <a:chExt cx="481975" cy="481825"/>
          </a:xfrm>
        </p:grpSpPr>
        <p:sp>
          <p:nvSpPr>
            <p:cNvPr id="184" name="Google Shape;184;p17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6" name="Google Shape;186;p17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87" name="Google Shape;187;p17"/>
          <p:cNvGrpSpPr/>
          <p:nvPr/>
        </p:nvGrpSpPr>
        <p:grpSpPr>
          <a:xfrm>
            <a:off x="3315540" y="3500784"/>
            <a:ext cx="303021" cy="303084"/>
            <a:chOff x="5049725" y="2027900"/>
            <a:chExt cx="481750" cy="481850"/>
          </a:xfrm>
        </p:grpSpPr>
        <p:sp>
          <p:nvSpPr>
            <p:cNvPr id="188" name="Google Shape;188;p17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9" name="Google Shape;189;p17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0" name="Google Shape;190;p17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96" name="Google Shape;196;p17"/>
          <p:cNvGrpSpPr/>
          <p:nvPr/>
        </p:nvGrpSpPr>
        <p:grpSpPr>
          <a:xfrm>
            <a:off x="5578934" y="1861962"/>
            <a:ext cx="196437" cy="302926"/>
            <a:chOff x="5726350" y="2028150"/>
            <a:chExt cx="312300" cy="481600"/>
          </a:xfrm>
        </p:grpSpPr>
        <p:sp>
          <p:nvSpPr>
            <p:cNvPr id="197" name="Google Shape;197;p17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00" name="Google Shape;200;p17"/>
          <p:cNvGrpSpPr/>
          <p:nvPr/>
        </p:nvGrpSpPr>
        <p:grpSpPr>
          <a:xfrm>
            <a:off x="5525026" y="3500784"/>
            <a:ext cx="304247" cy="303084"/>
            <a:chOff x="898875" y="4399275"/>
            <a:chExt cx="483700" cy="481850"/>
          </a:xfrm>
        </p:grpSpPr>
        <p:sp>
          <p:nvSpPr>
            <p:cNvPr id="201" name="Google Shape;201;p17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1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Preliminary Requirement Analysis</a:t>
            </a:r>
            <a:endParaRPr dirty="0"/>
          </a:p>
        </p:txBody>
      </p:sp>
      <p:grpSp>
        <p:nvGrpSpPr>
          <p:cNvPr id="405" name="Google Shape;405;p21"/>
          <p:cNvGrpSpPr/>
          <p:nvPr/>
        </p:nvGrpSpPr>
        <p:grpSpPr>
          <a:xfrm>
            <a:off x="4664243" y="1300649"/>
            <a:ext cx="1792510" cy="3124109"/>
            <a:chOff x="4628044" y="1300654"/>
            <a:chExt cx="1846807" cy="3124109"/>
          </a:xfrm>
        </p:grpSpPr>
        <p:sp>
          <p:nvSpPr>
            <p:cNvPr id="406" name="Google Shape;406;p21"/>
            <p:cNvSpPr/>
            <p:nvPr/>
          </p:nvSpPr>
          <p:spPr>
            <a:xfrm rot="10800000" flipH="1">
              <a:off x="4628044" y="2015463"/>
              <a:ext cx="1846800" cy="2409300"/>
            </a:xfrm>
            <a:prstGeom prst="round2SameRect">
              <a:avLst>
                <a:gd name="adj1" fmla="val 5396"/>
                <a:gd name="adj2" fmla="val 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1"/>
            <p:cNvSpPr/>
            <p:nvPr/>
          </p:nvSpPr>
          <p:spPr>
            <a:xfrm>
              <a:off x="4628051" y="1300654"/>
              <a:ext cx="1846800" cy="585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700" dirty="0" smtClean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PATIENT’S PANEL</a:t>
              </a:r>
              <a:endParaRPr dirty="0"/>
            </a:p>
          </p:txBody>
        </p:sp>
      </p:grpSp>
      <p:grpSp>
        <p:nvGrpSpPr>
          <p:cNvPr id="410" name="Google Shape;410;p21"/>
          <p:cNvGrpSpPr/>
          <p:nvPr/>
        </p:nvGrpSpPr>
        <p:grpSpPr>
          <a:xfrm>
            <a:off x="6641215" y="1300650"/>
            <a:ext cx="1792505" cy="3124108"/>
            <a:chOff x="6586924" y="1300655"/>
            <a:chExt cx="1846801" cy="3124108"/>
          </a:xfrm>
        </p:grpSpPr>
        <p:sp>
          <p:nvSpPr>
            <p:cNvPr id="411" name="Google Shape;411;p21"/>
            <p:cNvSpPr/>
            <p:nvPr/>
          </p:nvSpPr>
          <p:spPr>
            <a:xfrm rot="10800000" flipH="1">
              <a:off x="6586925" y="2015463"/>
              <a:ext cx="1846800" cy="2409300"/>
            </a:xfrm>
            <a:prstGeom prst="round2SameRect">
              <a:avLst>
                <a:gd name="adj1" fmla="val 5556"/>
                <a:gd name="adj2" fmla="val 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1"/>
            <p:cNvSpPr/>
            <p:nvPr/>
          </p:nvSpPr>
          <p:spPr>
            <a:xfrm>
              <a:off x="6586924" y="1300655"/>
              <a:ext cx="1846800" cy="585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700" dirty="0" smtClean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DATABASE</a:t>
              </a:r>
              <a:endParaRPr dirty="0"/>
            </a:p>
          </p:txBody>
        </p:sp>
      </p:grpSp>
      <p:grpSp>
        <p:nvGrpSpPr>
          <p:cNvPr id="415" name="Google Shape;415;p21"/>
          <p:cNvGrpSpPr/>
          <p:nvPr/>
        </p:nvGrpSpPr>
        <p:grpSpPr>
          <a:xfrm>
            <a:off x="710275" y="1300650"/>
            <a:ext cx="1792506" cy="3124109"/>
            <a:chOff x="710273" y="1300654"/>
            <a:chExt cx="1846802" cy="3124109"/>
          </a:xfrm>
        </p:grpSpPr>
        <p:sp>
          <p:nvSpPr>
            <p:cNvPr id="416" name="Google Shape;416;p21"/>
            <p:cNvSpPr/>
            <p:nvPr/>
          </p:nvSpPr>
          <p:spPr>
            <a:xfrm rot="10800000" flipH="1">
              <a:off x="710275" y="2015463"/>
              <a:ext cx="1846800" cy="2409300"/>
            </a:xfrm>
            <a:prstGeom prst="round2SameRect">
              <a:avLst>
                <a:gd name="adj1" fmla="val 5874"/>
                <a:gd name="adj2" fmla="val 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1"/>
            <p:cNvSpPr txBox="1"/>
            <p:nvPr/>
          </p:nvSpPr>
          <p:spPr>
            <a:xfrm>
              <a:off x="792625" y="3392487"/>
              <a:ext cx="1682100" cy="765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19" name="Google Shape;419;p21"/>
            <p:cNvSpPr/>
            <p:nvPr/>
          </p:nvSpPr>
          <p:spPr>
            <a:xfrm>
              <a:off x="710273" y="1300654"/>
              <a:ext cx="1846800" cy="585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700" dirty="0" smtClean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ADMIN PANEL</a:t>
              </a:r>
              <a:endParaRPr dirty="0"/>
            </a:p>
          </p:txBody>
        </p:sp>
      </p:grpSp>
      <p:grpSp>
        <p:nvGrpSpPr>
          <p:cNvPr id="420" name="Google Shape;420;p21"/>
          <p:cNvGrpSpPr/>
          <p:nvPr/>
        </p:nvGrpSpPr>
        <p:grpSpPr>
          <a:xfrm>
            <a:off x="2687250" y="1300649"/>
            <a:ext cx="1792513" cy="3124109"/>
            <a:chOff x="2669153" y="1300654"/>
            <a:chExt cx="1846809" cy="3124109"/>
          </a:xfrm>
        </p:grpSpPr>
        <p:sp>
          <p:nvSpPr>
            <p:cNvPr id="421" name="Google Shape;421;p21"/>
            <p:cNvSpPr/>
            <p:nvPr/>
          </p:nvSpPr>
          <p:spPr>
            <a:xfrm rot="10800000" flipH="1">
              <a:off x="2669162" y="2015463"/>
              <a:ext cx="1846800" cy="2409300"/>
            </a:xfrm>
            <a:prstGeom prst="round2SameRect">
              <a:avLst>
                <a:gd name="adj1" fmla="val 6301"/>
                <a:gd name="adj2" fmla="val 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1"/>
            <p:cNvSpPr/>
            <p:nvPr/>
          </p:nvSpPr>
          <p:spPr>
            <a:xfrm>
              <a:off x="2669153" y="1300654"/>
              <a:ext cx="1846800" cy="585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700" dirty="0" smtClean="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DOCTOR’S PANEL</a:t>
              </a:r>
              <a:endParaRPr dirty="0"/>
            </a:p>
          </p:txBody>
        </p:sp>
      </p:grpSp>
      <p:sp>
        <p:nvSpPr>
          <p:cNvPr id="2" name="Rectangle 1"/>
          <p:cNvSpPr/>
          <p:nvPr/>
        </p:nvSpPr>
        <p:spPr>
          <a:xfrm>
            <a:off x="705649" y="2235768"/>
            <a:ext cx="202157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Login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Doctors </a:t>
            </a:r>
            <a:r>
              <a:rPr lang="en-US" sz="1200" dirty="0">
                <a:solidFill>
                  <a:schemeClr val="tx1"/>
                </a:solidFill>
              </a:rPr>
              <a:t>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Patients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Pending Appointments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Departments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Treatment kinds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Medical Records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Patient’s Treatment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Payment Information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2659253" y="2235768"/>
            <a:ext cx="179338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Login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View personal information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Pending </a:t>
            </a:r>
            <a:r>
              <a:rPr lang="en-US" sz="1200" dirty="0"/>
              <a:t>Appointment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Patient’s Profile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Appointment Record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Treatment Record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Prescription Area</a:t>
            </a:r>
          </a:p>
        </p:txBody>
      </p:sp>
      <p:sp>
        <p:nvSpPr>
          <p:cNvPr id="4" name="Rectangle 3"/>
          <p:cNvSpPr/>
          <p:nvPr/>
        </p:nvSpPr>
        <p:spPr>
          <a:xfrm>
            <a:off x="4772550" y="2235768"/>
            <a:ext cx="162017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Login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View personal information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Pending </a:t>
            </a:r>
            <a:r>
              <a:rPr lang="en-US" sz="1200" dirty="0"/>
              <a:t>Appointment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Treatment Record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Prescription Record</a:t>
            </a:r>
          </a:p>
        </p:txBody>
      </p:sp>
      <p:sp>
        <p:nvSpPr>
          <p:cNvPr id="5" name="Rectangle 4"/>
          <p:cNvSpPr/>
          <p:nvPr/>
        </p:nvSpPr>
        <p:spPr>
          <a:xfrm>
            <a:off x="6641215" y="2235768"/>
            <a:ext cx="179257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data of admin, doctors and patients.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data of </a:t>
            </a:r>
            <a:r>
              <a:rPr lang="en-US" sz="1200" dirty="0" smtClean="0">
                <a:solidFill>
                  <a:schemeClr val="tx1"/>
                </a:solidFill>
              </a:rPr>
              <a:t>appointments ,treatment </a:t>
            </a:r>
            <a:r>
              <a:rPr lang="en-US" sz="1200" dirty="0">
                <a:solidFill>
                  <a:schemeClr val="tx1"/>
                </a:solidFill>
              </a:rPr>
              <a:t>records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Prescription, payment records</a:t>
            </a:r>
            <a:endParaRPr lang="en-US" sz="1200" dirty="0">
              <a:solidFill>
                <a:schemeClr val="tx1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tx1"/>
                </a:solidFill>
              </a:rPr>
              <a:t>service </a:t>
            </a:r>
            <a:r>
              <a:rPr lang="en-US" sz="1200" dirty="0">
                <a:solidFill>
                  <a:schemeClr val="tx1"/>
                </a:solidFill>
              </a:rPr>
              <a:t>and department records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/>
                </a:solidFill>
              </a:rPr>
              <a:t>be able to link appointments with patients and doctors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22"/>
          <p:cNvSpPr/>
          <p:nvPr/>
        </p:nvSpPr>
        <p:spPr>
          <a:xfrm rot="10800000">
            <a:off x="981463" y="1812763"/>
            <a:ext cx="2345400" cy="2345400"/>
          </a:xfrm>
          <a:prstGeom prst="ellipse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22"/>
          <p:cNvSpPr/>
          <p:nvPr/>
        </p:nvSpPr>
        <p:spPr>
          <a:xfrm rot="10800000">
            <a:off x="1120363" y="1951663"/>
            <a:ext cx="2067600" cy="2067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22"/>
          <p:cNvSpPr/>
          <p:nvPr/>
        </p:nvSpPr>
        <p:spPr>
          <a:xfrm flipH="1">
            <a:off x="1264663" y="2095963"/>
            <a:ext cx="1779000" cy="1779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22"/>
          <p:cNvSpPr/>
          <p:nvPr/>
        </p:nvSpPr>
        <p:spPr>
          <a:xfrm>
            <a:off x="4288032" y="1385505"/>
            <a:ext cx="2281444" cy="4272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7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Html, </a:t>
            </a:r>
            <a:r>
              <a:rPr lang="en-US" sz="1700" dirty="0" smtClea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CSS, Java-script </a:t>
            </a:r>
            <a:r>
              <a:rPr lang="en-US" sz="17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for Front-end</a:t>
            </a:r>
            <a:endParaRPr sz="1700" dirty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cxnSp>
        <p:nvCxnSpPr>
          <p:cNvPr id="433" name="Google Shape;433;p22"/>
          <p:cNvCxnSpPr>
            <a:stCxn id="432" idx="1"/>
            <a:endCxn id="434" idx="6"/>
          </p:cNvCxnSpPr>
          <p:nvPr/>
        </p:nvCxnSpPr>
        <p:spPr>
          <a:xfrm flipH="1">
            <a:off x="2830365" y="1599105"/>
            <a:ext cx="1457667" cy="400581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4" name="Google Shape;434;p22"/>
          <p:cNvSpPr/>
          <p:nvPr/>
        </p:nvSpPr>
        <p:spPr>
          <a:xfrm>
            <a:off x="2737065" y="1953036"/>
            <a:ext cx="93300" cy="93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2"/>
          <p:cNvSpPr/>
          <p:nvPr/>
        </p:nvSpPr>
        <p:spPr>
          <a:xfrm>
            <a:off x="4288032" y="2078696"/>
            <a:ext cx="2281444" cy="47945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700" dirty="0" err="1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Xampp</a:t>
            </a:r>
            <a:r>
              <a:rPr lang="en-US" sz="17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 Server for </a:t>
            </a:r>
            <a:r>
              <a:rPr lang="en-US" sz="1700" dirty="0" err="1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php</a:t>
            </a:r>
            <a:r>
              <a:rPr lang="en-US" sz="17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 localhost</a:t>
            </a:r>
            <a:endParaRPr sz="1700" dirty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cxnSp>
        <p:nvCxnSpPr>
          <p:cNvPr id="436" name="Google Shape;436;p22"/>
          <p:cNvCxnSpPr>
            <a:stCxn id="435" idx="1"/>
            <a:endCxn id="437" idx="6"/>
          </p:cNvCxnSpPr>
          <p:nvPr/>
        </p:nvCxnSpPr>
        <p:spPr>
          <a:xfrm flipH="1">
            <a:off x="3247783" y="2318422"/>
            <a:ext cx="1040249" cy="138877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7" name="Google Shape;437;p22"/>
          <p:cNvSpPr/>
          <p:nvPr/>
        </p:nvSpPr>
        <p:spPr>
          <a:xfrm>
            <a:off x="3154483" y="2410649"/>
            <a:ext cx="93300" cy="93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2"/>
          <p:cNvSpPr/>
          <p:nvPr/>
        </p:nvSpPr>
        <p:spPr>
          <a:xfrm>
            <a:off x="4288032" y="3452062"/>
            <a:ext cx="2281444" cy="4272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7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PHP for backend</a:t>
            </a:r>
            <a:endParaRPr sz="1700" dirty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cxnSp>
        <p:nvCxnSpPr>
          <p:cNvPr id="439" name="Google Shape;439;p22"/>
          <p:cNvCxnSpPr>
            <a:stCxn id="438" idx="1"/>
            <a:endCxn id="440" idx="6"/>
          </p:cNvCxnSpPr>
          <p:nvPr/>
        </p:nvCxnSpPr>
        <p:spPr>
          <a:xfrm flipH="1" flipV="1">
            <a:off x="3247783" y="3494140"/>
            <a:ext cx="1040249" cy="171522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0" name="Google Shape;440;p22"/>
          <p:cNvSpPr/>
          <p:nvPr/>
        </p:nvSpPr>
        <p:spPr>
          <a:xfrm>
            <a:off x="3154483" y="3447490"/>
            <a:ext cx="93300" cy="93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2"/>
          <p:cNvSpPr/>
          <p:nvPr/>
        </p:nvSpPr>
        <p:spPr>
          <a:xfrm>
            <a:off x="4288032" y="2771748"/>
            <a:ext cx="2281444" cy="4272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700" dirty="0" err="1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Mysql</a:t>
            </a:r>
            <a:r>
              <a:rPr lang="en-US" sz="1700" dirty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 database </a:t>
            </a:r>
            <a:r>
              <a:rPr lang="en-US" sz="1700" dirty="0" smtClea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&amp; SSMS</a:t>
            </a:r>
            <a:endParaRPr sz="1700" dirty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cxnSp>
        <p:nvCxnSpPr>
          <p:cNvPr id="442" name="Google Shape;442;p22"/>
          <p:cNvCxnSpPr>
            <a:stCxn id="441" idx="1"/>
            <a:endCxn id="443" idx="6"/>
          </p:cNvCxnSpPr>
          <p:nvPr/>
        </p:nvCxnSpPr>
        <p:spPr>
          <a:xfrm flipH="1" flipV="1">
            <a:off x="3370253" y="2981162"/>
            <a:ext cx="917779" cy="4186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3" name="Google Shape;443;p22"/>
          <p:cNvSpPr/>
          <p:nvPr/>
        </p:nvSpPr>
        <p:spPr>
          <a:xfrm>
            <a:off x="3276953" y="2934512"/>
            <a:ext cx="93300" cy="93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22"/>
          <p:cNvSpPr/>
          <p:nvPr/>
        </p:nvSpPr>
        <p:spPr>
          <a:xfrm>
            <a:off x="4288032" y="4157850"/>
            <a:ext cx="2281444" cy="4272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sz="1700" dirty="0" smtClea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Tesseract for OCR </a:t>
            </a:r>
            <a:endParaRPr sz="1700" dirty="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cxnSp>
        <p:nvCxnSpPr>
          <p:cNvPr id="445" name="Google Shape;445;p22"/>
          <p:cNvCxnSpPr>
            <a:stCxn id="444" idx="1"/>
            <a:endCxn id="446" idx="6"/>
          </p:cNvCxnSpPr>
          <p:nvPr/>
        </p:nvCxnSpPr>
        <p:spPr>
          <a:xfrm flipH="1" flipV="1">
            <a:off x="2830365" y="3971246"/>
            <a:ext cx="1457667" cy="400204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6" name="Google Shape;446;p22"/>
          <p:cNvSpPr/>
          <p:nvPr/>
        </p:nvSpPr>
        <p:spPr>
          <a:xfrm>
            <a:off x="2737065" y="3924596"/>
            <a:ext cx="93300" cy="933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2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 smtClean="0"/>
              <a:t>IMPLEMENTATION</a:t>
            </a:r>
            <a:r>
              <a:rPr lang="en-US" dirty="0" smtClean="0"/>
              <a:t> </a:t>
            </a:r>
            <a:r>
              <a:rPr lang="en-US" dirty="0" smtClean="0"/>
              <a:t>(TOOLS)</a:t>
            </a:r>
            <a:endParaRPr dirty="0"/>
          </a:p>
        </p:txBody>
      </p:sp>
      <p:grpSp>
        <p:nvGrpSpPr>
          <p:cNvPr id="51" name="Google Shape;734;p27"/>
          <p:cNvGrpSpPr/>
          <p:nvPr/>
        </p:nvGrpSpPr>
        <p:grpSpPr>
          <a:xfrm>
            <a:off x="1782530" y="2616534"/>
            <a:ext cx="752556" cy="729255"/>
            <a:chOff x="2685825" y="840375"/>
            <a:chExt cx="481900" cy="481825"/>
          </a:xfrm>
        </p:grpSpPr>
        <p:sp>
          <p:nvSpPr>
            <p:cNvPr id="52" name="Google Shape;735;p27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3" name="Google Shape;736;p27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43"/>
          <p:cNvSpPr/>
          <p:nvPr/>
        </p:nvSpPr>
        <p:spPr>
          <a:xfrm>
            <a:off x="1583157" y="2367625"/>
            <a:ext cx="1276800" cy="1276800"/>
          </a:xfrm>
          <a:prstGeom prst="arc">
            <a:avLst>
              <a:gd name="adj1" fmla="val 10780397"/>
              <a:gd name="adj2" fmla="val 19331255"/>
            </a:avLst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sm" len="sm"/>
            <a:tailEnd type="stealth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1" name="Google Shape;1461;p43"/>
          <p:cNvSpPr/>
          <p:nvPr/>
        </p:nvSpPr>
        <p:spPr>
          <a:xfrm>
            <a:off x="3150127" y="2005425"/>
            <a:ext cx="1276800" cy="1276800"/>
          </a:xfrm>
          <a:prstGeom prst="arc">
            <a:avLst>
              <a:gd name="adj1" fmla="val 10780397"/>
              <a:gd name="adj2" fmla="val 19331255"/>
            </a:avLst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sm" len="sm"/>
            <a:tailEnd type="stealth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2" name="Google Shape;1462;p43"/>
          <p:cNvSpPr/>
          <p:nvPr/>
        </p:nvSpPr>
        <p:spPr>
          <a:xfrm>
            <a:off x="4717106" y="1643225"/>
            <a:ext cx="1276800" cy="1276800"/>
          </a:xfrm>
          <a:prstGeom prst="arc">
            <a:avLst>
              <a:gd name="adj1" fmla="val 10780397"/>
              <a:gd name="adj2" fmla="val 19331255"/>
            </a:avLst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sm" len="sm"/>
            <a:tailEnd type="stealth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3" name="Google Shape;1463;p43"/>
          <p:cNvSpPr/>
          <p:nvPr/>
        </p:nvSpPr>
        <p:spPr>
          <a:xfrm>
            <a:off x="6284093" y="1281025"/>
            <a:ext cx="1276800" cy="1276800"/>
          </a:xfrm>
          <a:prstGeom prst="arc">
            <a:avLst>
              <a:gd name="adj1" fmla="val 10780397"/>
              <a:gd name="adj2" fmla="val 19331255"/>
            </a:avLst>
          </a:prstGeom>
          <a:noFill/>
          <a:ln w="9525" cap="flat" cmpd="sng">
            <a:solidFill>
              <a:srgbClr val="000000"/>
            </a:solidFill>
            <a:prstDash val="dash"/>
            <a:round/>
            <a:headEnd type="oval" w="sm" len="sm"/>
            <a:tailEnd type="stealth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4" name="Google Shape;1464;p43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SDLC</a:t>
            </a:r>
            <a:endParaRPr dirty="0"/>
          </a:p>
        </p:txBody>
      </p:sp>
      <p:grpSp>
        <p:nvGrpSpPr>
          <p:cNvPr id="1465" name="Google Shape;1465;p43"/>
          <p:cNvGrpSpPr/>
          <p:nvPr/>
        </p:nvGrpSpPr>
        <p:grpSpPr>
          <a:xfrm>
            <a:off x="710275" y="3145300"/>
            <a:ext cx="1455600" cy="1320125"/>
            <a:chOff x="710275" y="3145300"/>
            <a:chExt cx="1455600" cy="1320125"/>
          </a:xfrm>
        </p:grpSpPr>
        <p:sp>
          <p:nvSpPr>
            <p:cNvPr id="1467" name="Google Shape;1467;p43"/>
            <p:cNvSpPr/>
            <p:nvPr/>
          </p:nvSpPr>
          <p:spPr>
            <a:xfrm>
              <a:off x="710275" y="3145300"/>
              <a:ext cx="1455600" cy="4083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700" dirty="0" smtClea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Planning</a:t>
              </a: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1468" name="Google Shape;1468;p43"/>
            <p:cNvSpPr txBox="1"/>
            <p:nvPr/>
          </p:nvSpPr>
          <p:spPr>
            <a:xfrm>
              <a:off x="710275" y="3833325"/>
              <a:ext cx="1455600" cy="63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69" name="Google Shape;1469;p43"/>
          <p:cNvGrpSpPr/>
          <p:nvPr/>
        </p:nvGrpSpPr>
        <p:grpSpPr>
          <a:xfrm>
            <a:off x="2277238" y="2783100"/>
            <a:ext cx="1455608" cy="1682325"/>
            <a:chOff x="2277238" y="2783100"/>
            <a:chExt cx="1455608" cy="1682325"/>
          </a:xfrm>
        </p:grpSpPr>
        <p:sp>
          <p:nvSpPr>
            <p:cNvPr id="1471" name="Google Shape;1471;p43"/>
            <p:cNvSpPr/>
            <p:nvPr/>
          </p:nvSpPr>
          <p:spPr>
            <a:xfrm>
              <a:off x="2277238" y="2783100"/>
              <a:ext cx="1455600" cy="4083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700" dirty="0" smtClea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Requirement Analysis</a:t>
              </a: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1472" name="Google Shape;1472;p43"/>
            <p:cNvSpPr txBox="1"/>
            <p:nvPr/>
          </p:nvSpPr>
          <p:spPr>
            <a:xfrm>
              <a:off x="2277246" y="3833325"/>
              <a:ext cx="1455600" cy="63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475" name="Google Shape;1475;p43"/>
          <p:cNvSpPr/>
          <p:nvPr/>
        </p:nvSpPr>
        <p:spPr>
          <a:xfrm>
            <a:off x="3844209" y="2420900"/>
            <a:ext cx="1455600" cy="4083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>
                <a:solidFill>
                  <a:srgbClr val="FFFFFF"/>
                </a:solidFill>
              </a:rPr>
              <a:t>Design</a:t>
            </a:r>
            <a:endParaRPr dirty="0">
              <a:solidFill>
                <a:srgbClr val="FFFFFF"/>
              </a:solidFill>
            </a:endParaRPr>
          </a:p>
        </p:txBody>
      </p:sp>
      <p:grpSp>
        <p:nvGrpSpPr>
          <p:cNvPr id="1477" name="Google Shape;1477;p43"/>
          <p:cNvGrpSpPr/>
          <p:nvPr/>
        </p:nvGrpSpPr>
        <p:grpSpPr>
          <a:xfrm>
            <a:off x="2415459" y="1047916"/>
            <a:ext cx="6018316" cy="3756359"/>
            <a:chOff x="2415459" y="1047916"/>
            <a:chExt cx="6018316" cy="3756359"/>
          </a:xfrm>
        </p:grpSpPr>
        <p:grpSp>
          <p:nvGrpSpPr>
            <p:cNvPr id="1478" name="Google Shape;1478;p43"/>
            <p:cNvGrpSpPr/>
            <p:nvPr/>
          </p:nvGrpSpPr>
          <p:grpSpPr>
            <a:xfrm>
              <a:off x="7508784" y="1047916"/>
              <a:ext cx="394391" cy="566069"/>
              <a:chOff x="9442609" y="1874766"/>
              <a:chExt cx="394391" cy="566069"/>
            </a:xfrm>
          </p:grpSpPr>
          <p:sp>
            <p:nvSpPr>
              <p:cNvPr id="1479" name="Google Shape;1479;p43"/>
              <p:cNvSpPr/>
              <p:nvPr/>
            </p:nvSpPr>
            <p:spPr>
              <a:xfrm>
                <a:off x="9585404" y="1874766"/>
                <a:ext cx="108800" cy="108822"/>
              </a:xfrm>
              <a:custGeom>
                <a:avLst/>
                <a:gdLst/>
                <a:ahLst/>
                <a:cxnLst/>
                <a:rect l="l" t="t" r="r" b="b"/>
                <a:pathLst>
                  <a:path w="5108" h="5109" extrusionOk="0">
                    <a:moveTo>
                      <a:pt x="2548" y="0"/>
                    </a:moveTo>
                    <a:cubicBezTo>
                      <a:pt x="1143" y="0"/>
                      <a:pt x="0" y="1143"/>
                      <a:pt x="0" y="2560"/>
                    </a:cubicBezTo>
                    <a:cubicBezTo>
                      <a:pt x="0" y="3965"/>
                      <a:pt x="1143" y="5108"/>
                      <a:pt x="2548" y="5108"/>
                    </a:cubicBezTo>
                    <a:cubicBezTo>
                      <a:pt x="3965" y="5108"/>
                      <a:pt x="5108" y="3965"/>
                      <a:pt x="5108" y="2560"/>
                    </a:cubicBezTo>
                    <a:cubicBezTo>
                      <a:pt x="5108" y="1143"/>
                      <a:pt x="3965" y="0"/>
                      <a:pt x="25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43"/>
              <p:cNvSpPr/>
              <p:nvPr/>
            </p:nvSpPr>
            <p:spPr>
              <a:xfrm>
                <a:off x="9442609" y="1930806"/>
                <a:ext cx="394391" cy="510029"/>
              </a:xfrm>
              <a:custGeom>
                <a:avLst/>
                <a:gdLst/>
                <a:ahLst/>
                <a:cxnLst/>
                <a:rect l="l" t="t" r="r" b="b"/>
                <a:pathLst>
                  <a:path w="18516" h="23945" extrusionOk="0">
                    <a:moveTo>
                      <a:pt x="9657" y="5335"/>
                    </a:moveTo>
                    <a:lnTo>
                      <a:pt x="9693" y="5882"/>
                    </a:lnTo>
                    <a:lnTo>
                      <a:pt x="9847" y="7954"/>
                    </a:lnTo>
                    <a:lnTo>
                      <a:pt x="10074" y="10990"/>
                    </a:lnTo>
                    <a:lnTo>
                      <a:pt x="9228" y="11812"/>
                    </a:lnTo>
                    <a:lnTo>
                      <a:pt x="8442" y="10990"/>
                    </a:lnTo>
                    <a:lnTo>
                      <a:pt x="8669" y="7954"/>
                    </a:lnTo>
                    <a:lnTo>
                      <a:pt x="8823" y="5882"/>
                    </a:lnTo>
                    <a:lnTo>
                      <a:pt x="8859" y="5335"/>
                    </a:lnTo>
                    <a:close/>
                    <a:moveTo>
                      <a:pt x="1" y="1"/>
                    </a:moveTo>
                    <a:cubicBezTo>
                      <a:pt x="465" y="3120"/>
                      <a:pt x="2466" y="5728"/>
                      <a:pt x="5204" y="7049"/>
                    </a:cubicBezTo>
                    <a:lnTo>
                      <a:pt x="5204" y="15622"/>
                    </a:lnTo>
                    <a:lnTo>
                      <a:pt x="6168" y="15622"/>
                    </a:lnTo>
                    <a:lnTo>
                      <a:pt x="6168" y="23944"/>
                    </a:lnTo>
                    <a:lnTo>
                      <a:pt x="8514" y="23944"/>
                    </a:lnTo>
                    <a:lnTo>
                      <a:pt x="8514" y="15622"/>
                    </a:lnTo>
                    <a:lnTo>
                      <a:pt x="10002" y="15622"/>
                    </a:lnTo>
                    <a:lnTo>
                      <a:pt x="10002" y="23944"/>
                    </a:lnTo>
                    <a:lnTo>
                      <a:pt x="12348" y="23944"/>
                    </a:lnTo>
                    <a:lnTo>
                      <a:pt x="12348" y="15622"/>
                    </a:lnTo>
                    <a:lnTo>
                      <a:pt x="13312" y="15622"/>
                    </a:lnTo>
                    <a:lnTo>
                      <a:pt x="13312" y="7049"/>
                    </a:lnTo>
                    <a:cubicBezTo>
                      <a:pt x="16051" y="5728"/>
                      <a:pt x="18051" y="3120"/>
                      <a:pt x="18515" y="1"/>
                    </a:cubicBezTo>
                    <a:lnTo>
                      <a:pt x="16396" y="1"/>
                    </a:lnTo>
                    <a:cubicBezTo>
                      <a:pt x="15991" y="2084"/>
                      <a:pt x="14705" y="3846"/>
                      <a:pt x="12931" y="4894"/>
                    </a:cubicBezTo>
                    <a:cubicBezTo>
                      <a:pt x="12514" y="4215"/>
                      <a:pt x="11752" y="3751"/>
                      <a:pt x="10895" y="3751"/>
                    </a:cubicBezTo>
                    <a:lnTo>
                      <a:pt x="10074" y="3751"/>
                    </a:lnTo>
                    <a:lnTo>
                      <a:pt x="9657" y="4870"/>
                    </a:lnTo>
                    <a:lnTo>
                      <a:pt x="8859" y="4870"/>
                    </a:lnTo>
                    <a:lnTo>
                      <a:pt x="8442" y="3751"/>
                    </a:lnTo>
                    <a:lnTo>
                      <a:pt x="7621" y="3751"/>
                    </a:lnTo>
                    <a:cubicBezTo>
                      <a:pt x="6752" y="3751"/>
                      <a:pt x="5990" y="4215"/>
                      <a:pt x="5573" y="4894"/>
                    </a:cubicBezTo>
                    <a:cubicBezTo>
                      <a:pt x="3811" y="3846"/>
                      <a:pt x="2525" y="2084"/>
                      <a:pt x="212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2" name="Google Shape;1482;p43"/>
            <p:cNvSpPr/>
            <p:nvPr/>
          </p:nvSpPr>
          <p:spPr>
            <a:xfrm>
              <a:off x="6978175" y="1696500"/>
              <a:ext cx="1455600" cy="408300"/>
            </a:xfrm>
            <a:prstGeom prst="roundRect">
              <a:avLst>
                <a:gd name="adj" fmla="val 16667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700" dirty="0" smtClean="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Testing</a:t>
              </a: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1483" name="Google Shape;1483;p43"/>
            <p:cNvSpPr txBox="1"/>
            <p:nvPr/>
          </p:nvSpPr>
          <p:spPr>
            <a:xfrm>
              <a:off x="2415459" y="4172175"/>
              <a:ext cx="4603294" cy="63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 smtClean="0">
                  <a:latin typeface="Fira Sans Extra Condensed" panose="020B0604020202020204" charset="0"/>
                  <a:ea typeface="Roboto"/>
                  <a:cs typeface="Roboto"/>
                  <a:sym typeface="Roboto"/>
                </a:rPr>
                <a:t>We are following </a:t>
              </a:r>
              <a:r>
                <a:rPr lang="en" sz="1200" b="1" dirty="0" smtClean="0">
                  <a:latin typeface="Fira Sans Extra Condensed" panose="020B0604020202020204" charset="0"/>
                  <a:ea typeface="Roboto"/>
                  <a:cs typeface="Roboto"/>
                  <a:sym typeface="Roboto"/>
                </a:rPr>
                <a:t>AGILE</a:t>
              </a:r>
              <a:r>
                <a:rPr lang="en" sz="1200" dirty="0" smtClean="0">
                  <a:latin typeface="Fira Sans Extra Condensed" panose="020B0604020202020204" charset="0"/>
                  <a:ea typeface="Roboto"/>
                  <a:cs typeface="Roboto"/>
                  <a:sym typeface="Roboto"/>
                </a:rPr>
                <a:t> methodology</a:t>
              </a:r>
              <a:endParaRPr sz="1200" dirty="0">
                <a:latin typeface="Fira Sans Extra Condensed" panose="020B0604020202020204" charset="0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486" name="Google Shape;1486;p43"/>
          <p:cNvSpPr/>
          <p:nvPr/>
        </p:nvSpPr>
        <p:spPr>
          <a:xfrm>
            <a:off x="5411212" y="2058700"/>
            <a:ext cx="1455600" cy="4083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dirty="0" smtClean="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Implementation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roject Management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BB831"/>
      </a:accent1>
      <a:accent2>
        <a:srgbClr val="FB8569"/>
      </a:accent2>
      <a:accent3>
        <a:srgbClr val="FB569C"/>
      </a:accent3>
      <a:accent4>
        <a:srgbClr val="E850E0"/>
      </a:accent4>
      <a:accent5>
        <a:srgbClr val="8225E2"/>
      </a:accent5>
      <a:accent6>
        <a:srgbClr val="9C27B0"/>
      </a:accent6>
      <a:hlink>
        <a:srgbClr val="FBB83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</TotalTime>
  <Words>415</Words>
  <Application>Microsoft Office PowerPoint</Application>
  <PresentationFormat>On-screen Show (16:9)</PresentationFormat>
  <Paragraphs>166</Paragraphs>
  <Slides>35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Arial</vt:lpstr>
      <vt:lpstr>Fira Sans Extra Condensed</vt:lpstr>
      <vt:lpstr>Fira Sans Extra Condensed Medium</vt:lpstr>
      <vt:lpstr>Fira Sans Extra Condensed SemiBold</vt:lpstr>
      <vt:lpstr>Roboto</vt:lpstr>
      <vt:lpstr>Calibri</vt:lpstr>
      <vt:lpstr>Times New Roman</vt:lpstr>
      <vt:lpstr>Project Management Infographics by Slidesgo</vt:lpstr>
      <vt:lpstr>Smart Healthcare Sytem</vt:lpstr>
      <vt:lpstr>PROJECT MEMBERS</vt:lpstr>
      <vt:lpstr>CONTENTS</vt:lpstr>
      <vt:lpstr>Problem Statement</vt:lpstr>
      <vt:lpstr>MAJOR FUNCTIONALITIES</vt:lpstr>
      <vt:lpstr>EMR-TASKS</vt:lpstr>
      <vt:lpstr>Preliminary Requirement Analysis</vt:lpstr>
      <vt:lpstr>IMPLEMENTATION (TOOLS)</vt:lpstr>
      <vt:lpstr>SDLC</vt:lpstr>
      <vt:lpstr>AGILE METHODOLOGY</vt:lpstr>
      <vt:lpstr>GANTT CHART-EXCEL</vt:lpstr>
      <vt:lpstr>DOCUMENTATION-OPEN AI</vt:lpstr>
      <vt:lpstr>OPEN AI</vt:lpstr>
      <vt:lpstr>FEASIBILITY-SECURITY</vt:lpstr>
      <vt:lpstr>FEASIBILTY-PERFORMANCE</vt:lpstr>
      <vt:lpstr>INTENDED AUDIANCE</vt:lpstr>
      <vt:lpstr>DATA FLOW MODELS</vt:lpstr>
      <vt:lpstr>1ST LEVEL DATA FLOW MODEL</vt:lpstr>
      <vt:lpstr>2ND LEVEL DATA FLOW MODEL</vt:lpstr>
      <vt:lpstr>UI DESIGN</vt:lpstr>
      <vt:lpstr>UI DESIGN</vt:lpstr>
      <vt:lpstr>UI DESIGN</vt:lpstr>
      <vt:lpstr>UI DESIGN</vt:lpstr>
      <vt:lpstr>UI DESIGN</vt:lpstr>
      <vt:lpstr>UI DESIGN</vt:lpstr>
      <vt:lpstr>UI DESIGN</vt:lpstr>
      <vt:lpstr>USE-CASE DIAGRAM</vt:lpstr>
      <vt:lpstr>USE CASE DIAGRAM</vt:lpstr>
      <vt:lpstr>USE CASE DIAGRAM</vt:lpstr>
      <vt:lpstr>DATABASE TABLES</vt:lpstr>
      <vt:lpstr>DATABASE DIAGRAMS</vt:lpstr>
      <vt:lpstr>DATABASE DIAGRAM-RELATIONS</vt:lpstr>
      <vt:lpstr>OCR-Tesseract</vt:lpstr>
      <vt:lpstr>ROLE OF OCR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Management Infographics</dc:title>
  <cp:lastModifiedBy>Microsoft account</cp:lastModifiedBy>
  <cp:revision>40</cp:revision>
  <dcterms:modified xsi:type="dcterms:W3CDTF">2022-12-31T14:00:36Z</dcterms:modified>
</cp:coreProperties>
</file>